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342" r:id="rId3"/>
    <p:sldId id="343" r:id="rId4"/>
    <p:sldId id="347" r:id="rId5"/>
    <p:sldId id="348" r:id="rId6"/>
    <p:sldId id="350" r:id="rId7"/>
    <p:sldId id="349" r:id="rId8"/>
    <p:sldId id="260" r:id="rId9"/>
    <p:sldId id="319" r:id="rId10"/>
    <p:sldId id="292" r:id="rId11"/>
    <p:sldId id="293" r:id="rId12"/>
    <p:sldId id="327" r:id="rId13"/>
    <p:sldId id="294" r:id="rId14"/>
    <p:sldId id="295" r:id="rId15"/>
    <p:sldId id="296" r:id="rId16"/>
    <p:sldId id="301" r:id="rId17"/>
    <p:sldId id="325" r:id="rId18"/>
    <p:sldId id="326" r:id="rId19"/>
    <p:sldId id="297" r:id="rId20"/>
    <p:sldId id="302" r:id="rId21"/>
    <p:sldId id="320" r:id="rId22"/>
    <p:sldId id="298" r:id="rId23"/>
    <p:sldId id="303" r:id="rId24"/>
    <p:sldId id="300" r:id="rId25"/>
    <p:sldId id="299" r:id="rId26"/>
    <p:sldId id="304" r:id="rId27"/>
    <p:sldId id="264" r:id="rId28"/>
    <p:sldId id="305" r:id="rId29"/>
    <p:sldId id="306" r:id="rId30"/>
    <p:sldId id="307" r:id="rId31"/>
    <p:sldId id="308" r:id="rId32"/>
    <p:sldId id="309" r:id="rId33"/>
    <p:sldId id="310" r:id="rId34"/>
    <p:sldId id="311" r:id="rId35"/>
    <p:sldId id="312" r:id="rId36"/>
    <p:sldId id="344" r:id="rId37"/>
    <p:sldId id="345" r:id="rId38"/>
    <p:sldId id="346" r:id="rId39"/>
    <p:sldId id="313" r:id="rId40"/>
    <p:sldId id="314" r:id="rId41"/>
    <p:sldId id="321" r:id="rId42"/>
    <p:sldId id="263" r:id="rId43"/>
    <p:sldId id="266" r:id="rId44"/>
    <p:sldId id="269" r:id="rId45"/>
    <p:sldId id="271" r:id="rId46"/>
    <p:sldId id="270" r:id="rId47"/>
    <p:sldId id="272" r:id="rId48"/>
    <p:sldId id="265" r:id="rId49"/>
    <p:sldId id="267" r:id="rId50"/>
    <p:sldId id="315" r:id="rId51"/>
    <p:sldId id="316" r:id="rId52"/>
    <p:sldId id="317" r:id="rId53"/>
    <p:sldId id="268" r:id="rId54"/>
    <p:sldId id="273" r:id="rId55"/>
    <p:sldId id="274" r:id="rId56"/>
    <p:sldId id="276" r:id="rId57"/>
    <p:sldId id="318" r:id="rId58"/>
    <p:sldId id="277" r:id="rId59"/>
    <p:sldId id="278" r:id="rId60"/>
    <p:sldId id="279" r:id="rId61"/>
    <p:sldId id="275" r:id="rId62"/>
    <p:sldId id="280" r:id="rId63"/>
    <p:sldId id="282" r:id="rId64"/>
    <p:sldId id="351" r:id="rId65"/>
    <p:sldId id="284" r:id="rId66"/>
    <p:sldId id="281" r:id="rId67"/>
    <p:sldId id="328" r:id="rId68"/>
    <p:sldId id="285" r:id="rId69"/>
    <p:sldId id="329" r:id="rId70"/>
    <p:sldId id="286" r:id="rId71"/>
    <p:sldId id="283" r:id="rId72"/>
    <p:sldId id="287" r:id="rId73"/>
    <p:sldId id="288" r:id="rId74"/>
    <p:sldId id="289" r:id="rId75"/>
    <p:sldId id="291" r:id="rId76"/>
    <p:sldId id="290" r:id="rId77"/>
    <p:sldId id="322" r:id="rId78"/>
    <p:sldId id="323" r:id="rId79"/>
    <p:sldId id="324" r:id="rId80"/>
    <p:sldId id="330" r:id="rId81"/>
    <p:sldId id="331" r:id="rId82"/>
    <p:sldId id="332" r:id="rId83"/>
    <p:sldId id="333" r:id="rId84"/>
    <p:sldId id="334" r:id="rId85"/>
    <p:sldId id="335" r:id="rId86"/>
    <p:sldId id="336" r:id="rId87"/>
    <p:sldId id="352" r:id="rId88"/>
    <p:sldId id="337" r:id="rId89"/>
    <p:sldId id="338" r:id="rId90"/>
    <p:sldId id="339" r:id="rId91"/>
    <p:sldId id="340" r:id="rId92"/>
    <p:sldId id="341" r:id="rId93"/>
  </p:sldIdLst>
  <p:sldSz cx="5040313" cy="36004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87" userDrawn="1">
          <p15:clr>
            <a:srgbClr val="A4A3A4"/>
          </p15:clr>
        </p15:guide>
        <p15:guide id="2" orient="horz" pos="1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E2C8C0"/>
    <a:srgbClr val="EAC3B8"/>
    <a:srgbClr val="D36E5D"/>
    <a:srgbClr val="0000FF"/>
    <a:srgbClr val="FF00FF"/>
    <a:srgbClr val="FF99CC"/>
    <a:srgbClr val="FFCCFF"/>
    <a:srgbClr val="66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4660"/>
  </p:normalViewPr>
  <p:slideViewPr>
    <p:cSldViewPr snapToGrid="0">
      <p:cViewPr varScale="1">
        <p:scale>
          <a:sx n="235" d="100"/>
          <a:sy n="235" d="100"/>
        </p:scale>
        <p:origin x="1236" y="186"/>
      </p:cViewPr>
      <p:guideLst>
        <p:guide pos="1587"/>
        <p:guide orient="horz" pos="11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5" Type="http://schemas.openxmlformats.org/officeDocument/2006/relationships/image" Target="../media/image175.wmf"/><Relationship Id="rId4"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101.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100.wmf"/><Relationship Id="rId5" Type="http://schemas.openxmlformats.org/officeDocument/2006/relationships/image" Target="../media/image96.wmf"/><Relationship Id="rId4" Type="http://schemas.openxmlformats.org/officeDocument/2006/relationships/image" Target="../media/image9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024" y="589241"/>
            <a:ext cx="4284266" cy="1253490"/>
          </a:xfrm>
        </p:spPr>
        <p:txBody>
          <a:bodyPr anchor="b"/>
          <a:lstStyle>
            <a:lvl1pPr algn="ctr">
              <a:defRPr sz="3150"/>
            </a:lvl1pPr>
          </a:lstStyle>
          <a:p>
            <a:r>
              <a:rPr lang="en-US"/>
              <a:t>Click to edit Master title style</a:t>
            </a:r>
            <a:endParaRPr lang="en-US" dirty="0"/>
          </a:p>
        </p:txBody>
      </p:sp>
      <p:sp>
        <p:nvSpPr>
          <p:cNvPr id="3" name="Subtitle 2"/>
          <p:cNvSpPr>
            <a:spLocks noGrp="1"/>
          </p:cNvSpPr>
          <p:nvPr>
            <p:ph type="subTitle" idx="1"/>
          </p:nvPr>
        </p:nvSpPr>
        <p:spPr>
          <a:xfrm>
            <a:off x="630039" y="1891070"/>
            <a:ext cx="3780235" cy="869275"/>
          </a:xfrm>
        </p:spPr>
        <p:txBody>
          <a:bodyPr/>
          <a:lstStyle>
            <a:lvl1pPr marL="0" indent="0" algn="ctr">
              <a:buNone/>
              <a:defRPr sz="1260"/>
            </a:lvl1pPr>
            <a:lvl2pPr marL="240030" indent="0" algn="ctr">
              <a:buNone/>
              <a:defRPr sz="1050"/>
            </a:lvl2pPr>
            <a:lvl3pPr marL="480060" indent="0" algn="ctr">
              <a:buNone/>
              <a:defRPr sz="945"/>
            </a:lvl3pPr>
            <a:lvl4pPr marL="720090" indent="0" algn="ctr">
              <a:buNone/>
              <a:defRPr sz="840"/>
            </a:lvl4pPr>
            <a:lvl5pPr marL="960120" indent="0" algn="ctr">
              <a:buNone/>
              <a:defRPr sz="840"/>
            </a:lvl5pPr>
            <a:lvl6pPr marL="1200150" indent="0" algn="ctr">
              <a:buNone/>
              <a:defRPr sz="840"/>
            </a:lvl6pPr>
            <a:lvl7pPr marL="1440180" indent="0" algn="ctr">
              <a:buNone/>
              <a:defRPr sz="840"/>
            </a:lvl7pPr>
            <a:lvl8pPr marL="1680210" indent="0" algn="ctr">
              <a:buNone/>
              <a:defRPr sz="840"/>
            </a:lvl8pPr>
            <a:lvl9pPr marL="1920240" indent="0" algn="ctr">
              <a:buNone/>
              <a:defRPr sz="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7A2037-77FD-45D5-A081-0E614B758A84}"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412451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A2037-77FD-45D5-A081-0E614B758A84}"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10780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06975" y="191691"/>
            <a:ext cx="1086817" cy="30512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46522" y="191691"/>
            <a:ext cx="3197449" cy="305121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A2037-77FD-45D5-A081-0E614B758A84}"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35904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A2037-77FD-45D5-A081-0E614B758A84}"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343416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897" y="897613"/>
            <a:ext cx="4347270" cy="1497687"/>
          </a:xfrm>
        </p:spPr>
        <p:txBody>
          <a:bodyPr anchor="b"/>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343897" y="2409469"/>
            <a:ext cx="4347270" cy="787598"/>
          </a:xfrm>
        </p:spPr>
        <p:txBody>
          <a:bodyPr/>
          <a:lstStyle>
            <a:lvl1pPr marL="0" indent="0">
              <a:buNone/>
              <a:defRPr sz="1260">
                <a:solidFill>
                  <a:schemeClr val="tx1"/>
                </a:solidFill>
              </a:defRPr>
            </a:lvl1pPr>
            <a:lvl2pPr marL="240030" indent="0">
              <a:buNone/>
              <a:defRPr sz="1050">
                <a:solidFill>
                  <a:schemeClr val="tx1">
                    <a:tint val="75000"/>
                  </a:schemeClr>
                </a:solidFill>
              </a:defRPr>
            </a:lvl2pPr>
            <a:lvl3pPr marL="480060" indent="0">
              <a:buNone/>
              <a:defRPr sz="945">
                <a:solidFill>
                  <a:schemeClr val="tx1">
                    <a:tint val="75000"/>
                  </a:schemeClr>
                </a:solidFill>
              </a:defRPr>
            </a:lvl3pPr>
            <a:lvl4pPr marL="720090" indent="0">
              <a:buNone/>
              <a:defRPr sz="840">
                <a:solidFill>
                  <a:schemeClr val="tx1">
                    <a:tint val="75000"/>
                  </a:schemeClr>
                </a:solidFill>
              </a:defRPr>
            </a:lvl4pPr>
            <a:lvl5pPr marL="960120" indent="0">
              <a:buNone/>
              <a:defRPr sz="840">
                <a:solidFill>
                  <a:schemeClr val="tx1">
                    <a:tint val="75000"/>
                  </a:schemeClr>
                </a:solidFill>
              </a:defRPr>
            </a:lvl5pPr>
            <a:lvl6pPr marL="1200150" indent="0">
              <a:buNone/>
              <a:defRPr sz="840">
                <a:solidFill>
                  <a:schemeClr val="tx1">
                    <a:tint val="75000"/>
                  </a:schemeClr>
                </a:solidFill>
              </a:defRPr>
            </a:lvl6pPr>
            <a:lvl7pPr marL="1440180" indent="0">
              <a:buNone/>
              <a:defRPr sz="840">
                <a:solidFill>
                  <a:schemeClr val="tx1">
                    <a:tint val="75000"/>
                  </a:schemeClr>
                </a:solidFill>
              </a:defRPr>
            </a:lvl7pPr>
            <a:lvl8pPr marL="1680210" indent="0">
              <a:buNone/>
              <a:defRPr sz="840">
                <a:solidFill>
                  <a:schemeClr val="tx1">
                    <a:tint val="75000"/>
                  </a:schemeClr>
                </a:solidFill>
              </a:defRPr>
            </a:lvl8pPr>
            <a:lvl9pPr marL="1920240" indent="0">
              <a:buNone/>
              <a:defRPr sz="8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7A2037-77FD-45D5-A081-0E614B758A84}"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101167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6522" y="958453"/>
            <a:ext cx="2142133" cy="22844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51658" y="958453"/>
            <a:ext cx="2142133" cy="22844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7A2037-77FD-45D5-A081-0E614B758A84}"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30112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178" y="191691"/>
            <a:ext cx="4347270" cy="6959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7179" y="882610"/>
            <a:ext cx="213228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en-US"/>
              <a:t>Edit Master text styles</a:t>
            </a:r>
          </a:p>
        </p:txBody>
      </p:sp>
      <p:sp>
        <p:nvSpPr>
          <p:cNvPr id="4" name="Content Placeholder 3"/>
          <p:cNvSpPr>
            <a:spLocks noGrp="1"/>
          </p:cNvSpPr>
          <p:nvPr>
            <p:ph sz="half" idx="2"/>
          </p:nvPr>
        </p:nvSpPr>
        <p:spPr>
          <a:xfrm>
            <a:off x="347179" y="1315164"/>
            <a:ext cx="2132288" cy="19344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51658" y="882610"/>
            <a:ext cx="2142790"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en-US"/>
              <a:t>Edit Master text styles</a:t>
            </a:r>
          </a:p>
        </p:txBody>
      </p:sp>
      <p:sp>
        <p:nvSpPr>
          <p:cNvPr id="6" name="Content Placeholder 5"/>
          <p:cNvSpPr>
            <a:spLocks noGrp="1"/>
          </p:cNvSpPr>
          <p:nvPr>
            <p:ph sz="quarter" idx="4"/>
          </p:nvPr>
        </p:nvSpPr>
        <p:spPr>
          <a:xfrm>
            <a:off x="2551658" y="1315164"/>
            <a:ext cx="2142790" cy="19344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7A2037-77FD-45D5-A081-0E614B758A84}" type="datetimeFigureOut">
              <a:rPr lang="en-US" smtClean="0"/>
              <a:t>12/27/2017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417556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7A2037-77FD-45D5-A081-0E614B758A84}" type="datetimeFigureOut">
              <a:rPr lang="en-US" smtClean="0"/>
              <a:t>12/27/2017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2653288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A2037-77FD-45D5-A081-0E614B758A84}" type="datetimeFigureOut">
              <a:rPr lang="en-US" smtClean="0"/>
              <a:t>12/27/2017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308262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78" y="240030"/>
            <a:ext cx="1625632" cy="840105"/>
          </a:xfrm>
        </p:spPr>
        <p:txBody>
          <a:bodyPr anchor="b"/>
          <a:lstStyle>
            <a:lvl1pPr>
              <a:defRPr sz="1680"/>
            </a:lvl1pPr>
          </a:lstStyle>
          <a:p>
            <a:r>
              <a:rPr lang="en-US"/>
              <a:t>Click to edit Master title style</a:t>
            </a:r>
            <a:endParaRPr lang="en-US" dirty="0"/>
          </a:p>
        </p:txBody>
      </p:sp>
      <p:sp>
        <p:nvSpPr>
          <p:cNvPr id="3" name="Content Placeholder 2"/>
          <p:cNvSpPr>
            <a:spLocks noGrp="1"/>
          </p:cNvSpPr>
          <p:nvPr>
            <p:ph idx="1"/>
          </p:nvPr>
        </p:nvSpPr>
        <p:spPr>
          <a:xfrm>
            <a:off x="2142790" y="518399"/>
            <a:ext cx="2551658" cy="2558653"/>
          </a:xfrm>
        </p:spPr>
        <p:txBody>
          <a:bodyPr/>
          <a:lstStyle>
            <a:lvl1pPr>
              <a:defRPr sz="1680"/>
            </a:lvl1pPr>
            <a:lvl2pPr>
              <a:defRPr sz="1470"/>
            </a:lvl2pPr>
            <a:lvl3pPr>
              <a:defRPr sz="126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7178" y="1080135"/>
            <a:ext cx="1625632"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en-US"/>
              <a:t>Edit Master text styles</a:t>
            </a:r>
          </a:p>
        </p:txBody>
      </p:sp>
      <p:sp>
        <p:nvSpPr>
          <p:cNvPr id="5" name="Date Placeholder 4"/>
          <p:cNvSpPr>
            <a:spLocks noGrp="1"/>
          </p:cNvSpPr>
          <p:nvPr>
            <p:ph type="dt" sz="half" idx="10"/>
          </p:nvPr>
        </p:nvSpPr>
        <p:spPr/>
        <p:txBody>
          <a:bodyPr/>
          <a:lstStyle/>
          <a:p>
            <a:fld id="{087A2037-77FD-45D5-A081-0E614B758A84}"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1171701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78" y="240030"/>
            <a:ext cx="1625632" cy="840105"/>
          </a:xfrm>
        </p:spPr>
        <p:txBody>
          <a:bodyPr anchor="b"/>
          <a:lstStyle>
            <a:lvl1pPr>
              <a:defRPr sz="1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42790" y="518399"/>
            <a:ext cx="2551658" cy="2558653"/>
          </a:xfrm>
        </p:spPr>
        <p:txBody>
          <a:bodyPr anchor="t"/>
          <a:lstStyle>
            <a:lvl1pPr marL="0" indent="0">
              <a:buNone/>
              <a:defRPr sz="1680"/>
            </a:lvl1pPr>
            <a:lvl2pPr marL="240030" indent="0">
              <a:buNone/>
              <a:defRPr sz="1470"/>
            </a:lvl2pPr>
            <a:lvl3pPr marL="480060" indent="0">
              <a:buNone/>
              <a:defRPr sz="1260"/>
            </a:lvl3pPr>
            <a:lvl4pPr marL="720090" indent="0">
              <a:buNone/>
              <a:defRPr sz="1050"/>
            </a:lvl4pPr>
            <a:lvl5pPr marL="960120" indent="0">
              <a:buNone/>
              <a:defRPr sz="1050"/>
            </a:lvl5pPr>
            <a:lvl6pPr marL="1200150" indent="0">
              <a:buNone/>
              <a:defRPr sz="1050"/>
            </a:lvl6pPr>
            <a:lvl7pPr marL="1440180" indent="0">
              <a:buNone/>
              <a:defRPr sz="1050"/>
            </a:lvl7pPr>
            <a:lvl8pPr marL="1680210" indent="0">
              <a:buNone/>
              <a:defRPr sz="1050"/>
            </a:lvl8pPr>
            <a:lvl9pPr marL="1920240" indent="0">
              <a:buNone/>
              <a:defRPr sz="1050"/>
            </a:lvl9pPr>
          </a:lstStyle>
          <a:p>
            <a:r>
              <a:rPr lang="en-US"/>
              <a:t>Click icon to add picture</a:t>
            </a:r>
            <a:endParaRPr lang="en-US" dirty="0"/>
          </a:p>
        </p:txBody>
      </p:sp>
      <p:sp>
        <p:nvSpPr>
          <p:cNvPr id="4" name="Text Placeholder 3"/>
          <p:cNvSpPr>
            <a:spLocks noGrp="1"/>
          </p:cNvSpPr>
          <p:nvPr>
            <p:ph type="body" sz="half" idx="2"/>
          </p:nvPr>
        </p:nvSpPr>
        <p:spPr>
          <a:xfrm>
            <a:off x="347178" y="1080135"/>
            <a:ext cx="1625632"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en-US"/>
              <a:t>Edit Master text styles</a:t>
            </a:r>
          </a:p>
        </p:txBody>
      </p:sp>
      <p:sp>
        <p:nvSpPr>
          <p:cNvPr id="5" name="Date Placeholder 4"/>
          <p:cNvSpPr>
            <a:spLocks noGrp="1"/>
          </p:cNvSpPr>
          <p:nvPr>
            <p:ph type="dt" sz="half" idx="10"/>
          </p:nvPr>
        </p:nvSpPr>
        <p:spPr/>
        <p:txBody>
          <a:bodyPr/>
          <a:lstStyle/>
          <a:p>
            <a:fld id="{087A2037-77FD-45D5-A081-0E614B758A84}"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8A07B-07BF-4436-8409-72B44DEAC7D7}" type="slidenum">
              <a:rPr lang="en-US" smtClean="0"/>
              <a:t>‹#›</a:t>
            </a:fld>
            <a:endParaRPr lang="en-US"/>
          </a:p>
        </p:txBody>
      </p:sp>
    </p:spTree>
    <p:extLst>
      <p:ext uri="{BB962C8B-B14F-4D97-AF65-F5344CB8AC3E}">
        <p14:creationId xmlns:p14="http://schemas.microsoft.com/office/powerpoint/2010/main" val="82951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522" y="191691"/>
            <a:ext cx="4347270" cy="6959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46522" y="958453"/>
            <a:ext cx="4347270" cy="22844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46522" y="3337084"/>
            <a:ext cx="1134070" cy="191691"/>
          </a:xfrm>
          <a:prstGeom prst="rect">
            <a:avLst/>
          </a:prstGeom>
        </p:spPr>
        <p:txBody>
          <a:bodyPr vert="horz" lIns="91440" tIns="45720" rIns="91440" bIns="45720" rtlCol="0" anchor="ctr"/>
          <a:lstStyle>
            <a:lvl1pPr algn="l">
              <a:defRPr sz="630">
                <a:solidFill>
                  <a:schemeClr val="tx1">
                    <a:tint val="75000"/>
                  </a:schemeClr>
                </a:solidFill>
              </a:defRPr>
            </a:lvl1pPr>
          </a:lstStyle>
          <a:p>
            <a:fld id="{087A2037-77FD-45D5-A081-0E614B758A84}" type="datetimeFigureOut">
              <a:rPr lang="en-US" smtClean="0"/>
              <a:t>12/27/2017</a:t>
            </a:fld>
            <a:endParaRPr lang="en-US"/>
          </a:p>
        </p:txBody>
      </p:sp>
      <p:sp>
        <p:nvSpPr>
          <p:cNvPr id="5" name="Footer Placeholder 4"/>
          <p:cNvSpPr>
            <a:spLocks noGrp="1"/>
          </p:cNvSpPr>
          <p:nvPr>
            <p:ph type="ftr" sz="quarter" idx="3"/>
          </p:nvPr>
        </p:nvSpPr>
        <p:spPr>
          <a:xfrm>
            <a:off x="1669604" y="3337084"/>
            <a:ext cx="1701106" cy="191691"/>
          </a:xfrm>
          <a:prstGeom prst="rect">
            <a:avLst/>
          </a:prstGeom>
        </p:spPr>
        <p:txBody>
          <a:bodyPr vert="horz" lIns="91440" tIns="45720" rIns="91440" bIns="45720" rtlCol="0" anchor="ctr"/>
          <a:lstStyle>
            <a:lvl1pPr algn="ctr">
              <a:defRPr sz="63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59721" y="3337084"/>
            <a:ext cx="1134070" cy="191691"/>
          </a:xfrm>
          <a:prstGeom prst="rect">
            <a:avLst/>
          </a:prstGeom>
        </p:spPr>
        <p:txBody>
          <a:bodyPr vert="horz" lIns="91440" tIns="45720" rIns="91440" bIns="45720" rtlCol="0" anchor="ctr"/>
          <a:lstStyle>
            <a:lvl1pPr algn="r">
              <a:defRPr sz="630">
                <a:solidFill>
                  <a:schemeClr val="tx1">
                    <a:tint val="75000"/>
                  </a:schemeClr>
                </a:solidFill>
              </a:defRPr>
            </a:lvl1pPr>
          </a:lstStyle>
          <a:p>
            <a:fld id="{EE18A07B-07BF-4436-8409-72B44DEAC7D7}" type="slidenum">
              <a:rPr lang="en-US" smtClean="0"/>
              <a:t>‹#›</a:t>
            </a:fld>
            <a:endParaRPr lang="en-US"/>
          </a:p>
        </p:txBody>
      </p:sp>
    </p:spTree>
    <p:extLst>
      <p:ext uri="{BB962C8B-B14F-4D97-AF65-F5344CB8AC3E}">
        <p14:creationId xmlns:p14="http://schemas.microsoft.com/office/powerpoint/2010/main" val="30429302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80060" rtl="0" eaLnBrk="1" latinLnBrk="0" hangingPunct="1">
        <a:lnSpc>
          <a:spcPct val="90000"/>
        </a:lnSpc>
        <a:spcBef>
          <a:spcPct val="0"/>
        </a:spcBef>
        <a:buNone/>
        <a:defRPr sz="2310" kern="1200">
          <a:solidFill>
            <a:schemeClr val="tx1"/>
          </a:solidFill>
          <a:latin typeface="+mj-lt"/>
          <a:ea typeface="+mj-ea"/>
          <a:cs typeface="+mj-cs"/>
        </a:defRPr>
      </a:lvl1pPr>
    </p:titleStyle>
    <p:bodyStyle>
      <a:lvl1pPr marL="120015" indent="-120015" algn="l" defTabSz="480060" rtl="0" eaLnBrk="1" latinLnBrk="0" hangingPunct="1">
        <a:lnSpc>
          <a:spcPct val="90000"/>
        </a:lnSpc>
        <a:spcBef>
          <a:spcPts val="525"/>
        </a:spcBef>
        <a:buFont typeface="Arial" panose="020B0604020202020204" pitchFamily="34" charset="0"/>
        <a:buChar char="•"/>
        <a:defRPr sz="1470" kern="1200">
          <a:solidFill>
            <a:schemeClr val="tx1"/>
          </a:solidFill>
          <a:latin typeface="+mn-lt"/>
          <a:ea typeface="+mn-ea"/>
          <a:cs typeface="+mn-cs"/>
        </a:defRPr>
      </a:lvl1pPr>
      <a:lvl2pPr marL="360045" indent="-120015" algn="l" defTabSz="480060" rtl="0" eaLnBrk="1" latinLnBrk="0" hangingPunct="1">
        <a:lnSpc>
          <a:spcPct val="90000"/>
        </a:lnSpc>
        <a:spcBef>
          <a:spcPts val="263"/>
        </a:spcBef>
        <a:buFont typeface="Arial" panose="020B0604020202020204" pitchFamily="34" charset="0"/>
        <a:buChar char="•"/>
        <a:defRPr sz="1260" kern="1200">
          <a:solidFill>
            <a:schemeClr val="tx1"/>
          </a:solidFill>
          <a:latin typeface="+mn-lt"/>
          <a:ea typeface="+mn-ea"/>
          <a:cs typeface="+mn-cs"/>
        </a:defRPr>
      </a:lvl2pPr>
      <a:lvl3pPr marL="600075" indent="-120015" algn="l" defTabSz="480060" rtl="0" eaLnBrk="1" latinLnBrk="0" hangingPunct="1">
        <a:lnSpc>
          <a:spcPct val="90000"/>
        </a:lnSpc>
        <a:spcBef>
          <a:spcPts val="263"/>
        </a:spcBef>
        <a:buFont typeface="Arial" panose="020B0604020202020204" pitchFamily="34" charset="0"/>
        <a:buChar char="•"/>
        <a:defRPr sz="1050" kern="1200">
          <a:solidFill>
            <a:schemeClr val="tx1"/>
          </a:solidFill>
          <a:latin typeface="+mn-lt"/>
          <a:ea typeface="+mn-ea"/>
          <a:cs typeface="+mn-cs"/>
        </a:defRPr>
      </a:lvl3pPr>
      <a:lvl4pPr marL="84010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4pPr>
      <a:lvl5pPr marL="108013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5pPr>
      <a:lvl6pPr marL="132016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6pPr>
      <a:lvl7pPr marL="156019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7pPr>
      <a:lvl8pPr marL="180022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8pPr>
      <a:lvl9pPr marL="204025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9pPr>
    </p:bodyStyle>
    <p:otherStyle>
      <a:defPPr>
        <a:defRPr lang="en-US"/>
      </a:defPPr>
      <a:lvl1pPr marL="0" algn="l" defTabSz="480060" rtl="0" eaLnBrk="1" latinLnBrk="0" hangingPunct="1">
        <a:defRPr sz="945" kern="1200">
          <a:solidFill>
            <a:schemeClr val="tx1"/>
          </a:solidFill>
          <a:latin typeface="+mn-lt"/>
          <a:ea typeface="+mn-ea"/>
          <a:cs typeface="+mn-cs"/>
        </a:defRPr>
      </a:lvl1pPr>
      <a:lvl2pPr marL="240030" algn="l" defTabSz="480060" rtl="0" eaLnBrk="1" latinLnBrk="0" hangingPunct="1">
        <a:defRPr sz="945" kern="1200">
          <a:solidFill>
            <a:schemeClr val="tx1"/>
          </a:solidFill>
          <a:latin typeface="+mn-lt"/>
          <a:ea typeface="+mn-ea"/>
          <a:cs typeface="+mn-cs"/>
        </a:defRPr>
      </a:lvl2pPr>
      <a:lvl3pPr marL="480060" algn="l" defTabSz="480060" rtl="0" eaLnBrk="1" latinLnBrk="0" hangingPunct="1">
        <a:defRPr sz="945" kern="1200">
          <a:solidFill>
            <a:schemeClr val="tx1"/>
          </a:solidFill>
          <a:latin typeface="+mn-lt"/>
          <a:ea typeface="+mn-ea"/>
          <a:cs typeface="+mn-cs"/>
        </a:defRPr>
      </a:lvl3pPr>
      <a:lvl4pPr marL="720090" algn="l" defTabSz="480060" rtl="0" eaLnBrk="1" latinLnBrk="0" hangingPunct="1">
        <a:defRPr sz="945" kern="1200">
          <a:solidFill>
            <a:schemeClr val="tx1"/>
          </a:solidFill>
          <a:latin typeface="+mn-lt"/>
          <a:ea typeface="+mn-ea"/>
          <a:cs typeface="+mn-cs"/>
        </a:defRPr>
      </a:lvl4pPr>
      <a:lvl5pPr marL="960120" algn="l" defTabSz="480060" rtl="0" eaLnBrk="1" latinLnBrk="0" hangingPunct="1">
        <a:defRPr sz="945" kern="1200">
          <a:solidFill>
            <a:schemeClr val="tx1"/>
          </a:solidFill>
          <a:latin typeface="+mn-lt"/>
          <a:ea typeface="+mn-ea"/>
          <a:cs typeface="+mn-cs"/>
        </a:defRPr>
      </a:lvl5pPr>
      <a:lvl6pPr marL="1200150" algn="l" defTabSz="480060" rtl="0" eaLnBrk="1" latinLnBrk="0" hangingPunct="1">
        <a:defRPr sz="945" kern="1200">
          <a:solidFill>
            <a:schemeClr val="tx1"/>
          </a:solidFill>
          <a:latin typeface="+mn-lt"/>
          <a:ea typeface="+mn-ea"/>
          <a:cs typeface="+mn-cs"/>
        </a:defRPr>
      </a:lvl6pPr>
      <a:lvl7pPr marL="1440180" algn="l" defTabSz="480060" rtl="0" eaLnBrk="1" latinLnBrk="0" hangingPunct="1">
        <a:defRPr sz="945" kern="1200">
          <a:solidFill>
            <a:schemeClr val="tx1"/>
          </a:solidFill>
          <a:latin typeface="+mn-lt"/>
          <a:ea typeface="+mn-ea"/>
          <a:cs typeface="+mn-cs"/>
        </a:defRPr>
      </a:lvl7pPr>
      <a:lvl8pPr marL="1680210" algn="l" defTabSz="480060" rtl="0" eaLnBrk="1" latinLnBrk="0" hangingPunct="1">
        <a:defRPr sz="945" kern="1200">
          <a:solidFill>
            <a:schemeClr val="tx1"/>
          </a:solidFill>
          <a:latin typeface="+mn-lt"/>
          <a:ea typeface="+mn-ea"/>
          <a:cs typeface="+mn-cs"/>
        </a:defRPr>
      </a:lvl8pPr>
      <a:lvl9pPr marL="1920240" algn="l" defTabSz="480060" rtl="0" eaLnBrk="1" latinLnBrk="0" hangingPunct="1">
        <a:defRPr sz="9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gif"/><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8.wmf"/><Relationship Id="rId11" Type="http://schemas.openxmlformats.org/officeDocument/2006/relationships/image" Target="../media/image70.wmf"/><Relationship Id="rId5" Type="http://schemas.openxmlformats.org/officeDocument/2006/relationships/oleObject" Target="../embeddings/oleObject5.bin"/><Relationship Id="rId10" Type="http://schemas.openxmlformats.org/officeDocument/2006/relationships/oleObject" Target="../embeddings/oleObject7.bin"/><Relationship Id="rId4" Type="http://schemas.openxmlformats.org/officeDocument/2006/relationships/image" Target="../media/image67.wmf"/><Relationship Id="rId9" Type="http://schemas.openxmlformats.org/officeDocument/2006/relationships/image" Target="../media/image69.wmf"/></Relationships>
</file>

<file path=ppt/slides/_rels/slide3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89.png"/><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87.wmf"/></Relationships>
</file>

<file path=ppt/slides/_rels/slide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8.gif"/><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16.bin"/><Relationship Id="rId3" Type="http://schemas.openxmlformats.org/officeDocument/2006/relationships/image" Target="../media/image97.wmf"/><Relationship Id="rId7" Type="http://schemas.openxmlformats.org/officeDocument/2006/relationships/oleObject" Target="../embeddings/oleObject13.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2.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94.wmf"/><Relationship Id="rId4" Type="http://schemas.openxmlformats.org/officeDocument/2006/relationships/image" Target="../media/image98.wmf"/><Relationship Id="rId9" Type="http://schemas.openxmlformats.org/officeDocument/2006/relationships/oleObject" Target="../embeddings/oleObject14.bin"/><Relationship Id="rId14" Type="http://schemas.openxmlformats.org/officeDocument/2006/relationships/image" Target="../media/image96.wmf"/></Relationships>
</file>

<file path=ppt/slides/_rels/slide41.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96.wmf"/><Relationship Id="rId17" Type="http://schemas.openxmlformats.org/officeDocument/2006/relationships/image" Target="../media/image101.wmf"/><Relationship Id="rId2" Type="http://schemas.openxmlformats.org/officeDocument/2006/relationships/slideLayout" Target="../slideLayouts/slideLayout2.xml"/><Relationship Id="rId16" Type="http://schemas.openxmlformats.org/officeDocument/2006/relationships/oleObject" Target="../embeddings/oleObject24.bin"/><Relationship Id="rId1" Type="http://schemas.openxmlformats.org/officeDocument/2006/relationships/vmlDrawing" Target="../drawings/vmlDrawing6.vml"/><Relationship Id="rId6" Type="http://schemas.openxmlformats.org/officeDocument/2006/relationships/image" Target="../media/image93.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99.wmf"/><Relationship Id="rId4" Type="http://schemas.openxmlformats.org/officeDocument/2006/relationships/image" Target="../media/image92.wmf"/><Relationship Id="rId9" Type="http://schemas.openxmlformats.org/officeDocument/2006/relationships/oleObject" Target="../embeddings/oleObject20.bin"/><Relationship Id="rId14" Type="http://schemas.openxmlformats.org/officeDocument/2006/relationships/image" Target="../media/image100.wmf"/></Relationships>
</file>

<file path=ppt/slides/_rels/slide4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03.wmf"/><Relationship Id="rId5" Type="http://schemas.openxmlformats.org/officeDocument/2006/relationships/oleObject" Target="../embeddings/oleObject26.bin"/><Relationship Id="rId4" Type="http://schemas.openxmlformats.org/officeDocument/2006/relationships/image" Target="../media/image102.wmf"/></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109.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08.wmf"/><Relationship Id="rId5" Type="http://schemas.openxmlformats.org/officeDocument/2006/relationships/oleObject" Target="../embeddings/oleObject29.bin"/><Relationship Id="rId4" Type="http://schemas.openxmlformats.org/officeDocument/2006/relationships/image" Target="../media/image107.wmf"/></Relationships>
</file>

<file path=ppt/slides/_rels/slide4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slideLayout" Target="../slideLayouts/slideLayout2.xml"/><Relationship Id="rId5" Type="http://schemas.openxmlformats.org/officeDocument/2006/relationships/image" Target="../media/image114.wmf"/><Relationship Id="rId4" Type="http://schemas.openxmlformats.org/officeDocument/2006/relationships/image" Target="../media/image113.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6.wmf"/><Relationship Id="rId5" Type="http://schemas.openxmlformats.org/officeDocument/2006/relationships/oleObject" Target="../embeddings/oleObject31.bin"/><Relationship Id="rId4" Type="http://schemas.openxmlformats.org/officeDocument/2006/relationships/image" Target="../media/image115.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21.png"/><Relationship Id="rId7"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3.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119.w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23.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7.wmf"/></Relationships>
</file>

<file path=ppt/slides/_rels/slide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5.wmf"/><Relationship Id="rId5" Type="http://schemas.openxmlformats.org/officeDocument/2006/relationships/oleObject" Target="../embeddings/oleObject39.bin"/><Relationship Id="rId4" Type="http://schemas.openxmlformats.org/officeDocument/2006/relationships/image" Target="../media/image124.wmf"/></Relationships>
</file>

<file path=ppt/slides/_rels/slide5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33.wm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34.wmf"/></Relationships>
</file>

<file path=ppt/slides/_rels/slide6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6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5" Type="http://schemas.openxmlformats.org/officeDocument/2006/relationships/image" Target="../media/image144.jpeg"/><Relationship Id="rId4" Type="http://schemas.openxmlformats.org/officeDocument/2006/relationships/image" Target="../media/image143.jpeg"/></Relationships>
</file>

<file path=ppt/slides/_rels/slide6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49.wmf"/><Relationship Id="rId4" Type="http://schemas.openxmlformats.org/officeDocument/2006/relationships/oleObject" Target="../embeddings/oleObject43.bin"/></Relationships>
</file>

<file path=ppt/slides/_rels/slide6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55.wmf"/><Relationship Id="rId5" Type="http://schemas.openxmlformats.org/officeDocument/2006/relationships/oleObject" Target="../embeddings/oleObject45.bin"/><Relationship Id="rId4" Type="http://schemas.openxmlformats.org/officeDocument/2006/relationships/image" Target="../media/image154.wmf"/></Relationships>
</file>

<file path=ppt/slides/_rels/slide7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56.wmf"/><Relationship Id="rId4" Type="http://schemas.openxmlformats.org/officeDocument/2006/relationships/oleObject" Target="../embeddings/oleObject46.bin"/></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eg"/><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7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2.xml"/><Relationship Id="rId5" Type="http://schemas.openxmlformats.org/officeDocument/2006/relationships/image" Target="../media/image168.jpeg"/><Relationship Id="rId4" Type="http://schemas.openxmlformats.org/officeDocument/2006/relationships/image" Target="../media/image167.jpeg"/></Relationships>
</file>

<file path=ppt/slides/_rels/slide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image" Target="../media/image176.jpeg"/><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175.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72.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50.bin"/></Relationships>
</file>

<file path=ppt/slides/_rels/slide8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 Id="rId5" Type="http://schemas.openxmlformats.org/officeDocument/2006/relationships/image" Target="../media/image180.jpeg"/><Relationship Id="rId4" Type="http://schemas.openxmlformats.org/officeDocument/2006/relationships/image" Target="../media/image1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2.gif"/><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jpeg"/><Relationship Id="rId1" Type="http://schemas.openxmlformats.org/officeDocument/2006/relationships/slideLayout" Target="../slideLayouts/slideLayout2.xml"/><Relationship Id="rId4" Type="http://schemas.openxmlformats.org/officeDocument/2006/relationships/image" Target="../media/image185.jpeg"/></Relationships>
</file>

<file path=ppt/slides/_rels/slide87.xml.rels><?xml version="1.0" encoding="UTF-8" standalone="yes"?>
<Relationships xmlns="http://schemas.openxmlformats.org/package/2006/relationships"><Relationship Id="rId3" Type="http://schemas.openxmlformats.org/officeDocument/2006/relationships/image" Target="../media/image188.gif"/><Relationship Id="rId7" Type="http://schemas.openxmlformats.org/officeDocument/2006/relationships/image" Target="../media/image187.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3.bin"/><Relationship Id="rId5" Type="http://schemas.openxmlformats.org/officeDocument/2006/relationships/image" Target="../media/image186.emf"/><Relationship Id="rId4" Type="http://schemas.openxmlformats.org/officeDocument/2006/relationships/oleObject" Target="../embeddings/oleObject52.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Image result for free campfire 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1422400"/>
            <a:ext cx="993665" cy="1073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18944" y="1499616"/>
            <a:ext cx="2609087" cy="954107"/>
          </a:xfrm>
          <a:prstGeom prst="rect">
            <a:avLst/>
          </a:prstGeom>
          <a:noFill/>
        </p:spPr>
        <p:txBody>
          <a:bodyPr wrap="square" rtlCol="0">
            <a:spAutoFit/>
          </a:bodyPr>
          <a:lstStyle/>
          <a:p>
            <a:r>
              <a:rPr lang="en-AU" sz="1400" dirty="0"/>
              <a:t>Energy is transferred to the sausage from the fire by </a:t>
            </a:r>
            <a:r>
              <a:rPr lang="en-AU" sz="1400" b="1" dirty="0">
                <a:solidFill>
                  <a:srgbClr val="FF0000"/>
                </a:solidFill>
                <a:latin typeface="Bradley Hand ITC" panose="03070402050302030203" pitchFamily="66" charset="0"/>
              </a:rPr>
              <a:t>natural convection</a:t>
            </a:r>
            <a:r>
              <a:rPr lang="en-AU" sz="1400" dirty="0"/>
              <a:t> – hot air is less dense than surrounding air and rises</a:t>
            </a:r>
            <a:endParaRPr lang="en-US" sz="1400" dirty="0"/>
          </a:p>
        </p:txBody>
      </p:sp>
      <p:sp>
        <p:nvSpPr>
          <p:cNvPr id="17" name="Freeform: Shape 16"/>
          <p:cNvSpPr/>
          <p:nvPr/>
        </p:nvSpPr>
        <p:spPr>
          <a:xfrm>
            <a:off x="1255776" y="1735325"/>
            <a:ext cx="105859" cy="442979"/>
          </a:xfrm>
          <a:custGeom>
            <a:avLst/>
            <a:gdLst>
              <a:gd name="connsiteX0" fmla="*/ 36576 w 105859"/>
              <a:gd name="connsiteY0" fmla="*/ 442979 h 442979"/>
              <a:gd name="connsiteX1" fmla="*/ 44704 w 105859"/>
              <a:gd name="connsiteY1" fmla="*/ 422659 h 442979"/>
              <a:gd name="connsiteX2" fmla="*/ 56896 w 105859"/>
              <a:gd name="connsiteY2" fmla="*/ 414531 h 442979"/>
              <a:gd name="connsiteX3" fmla="*/ 69088 w 105859"/>
              <a:gd name="connsiteY3" fmla="*/ 402339 h 442979"/>
              <a:gd name="connsiteX4" fmla="*/ 93472 w 105859"/>
              <a:gd name="connsiteY4" fmla="*/ 386083 h 442979"/>
              <a:gd name="connsiteX5" fmla="*/ 105664 w 105859"/>
              <a:gd name="connsiteY5" fmla="*/ 361699 h 442979"/>
              <a:gd name="connsiteX6" fmla="*/ 93472 w 105859"/>
              <a:gd name="connsiteY6" fmla="*/ 349507 h 442979"/>
              <a:gd name="connsiteX7" fmla="*/ 69088 w 105859"/>
              <a:gd name="connsiteY7" fmla="*/ 337315 h 442979"/>
              <a:gd name="connsiteX8" fmla="*/ 48768 w 105859"/>
              <a:gd name="connsiteY8" fmla="*/ 321059 h 442979"/>
              <a:gd name="connsiteX9" fmla="*/ 36576 w 105859"/>
              <a:gd name="connsiteY9" fmla="*/ 308867 h 442979"/>
              <a:gd name="connsiteX10" fmla="*/ 24384 w 105859"/>
              <a:gd name="connsiteY10" fmla="*/ 300739 h 442979"/>
              <a:gd name="connsiteX11" fmla="*/ 0 w 105859"/>
              <a:gd name="connsiteY11" fmla="*/ 284483 h 442979"/>
              <a:gd name="connsiteX12" fmla="*/ 8128 w 105859"/>
              <a:gd name="connsiteY12" fmla="*/ 256035 h 442979"/>
              <a:gd name="connsiteX13" fmla="*/ 56896 w 105859"/>
              <a:gd name="connsiteY13" fmla="*/ 231651 h 442979"/>
              <a:gd name="connsiteX14" fmla="*/ 93472 w 105859"/>
              <a:gd name="connsiteY14" fmla="*/ 207267 h 442979"/>
              <a:gd name="connsiteX15" fmla="*/ 105664 w 105859"/>
              <a:gd name="connsiteY15" fmla="*/ 199139 h 442979"/>
              <a:gd name="connsiteX16" fmla="*/ 97536 w 105859"/>
              <a:gd name="connsiteY16" fmla="*/ 170691 h 442979"/>
              <a:gd name="connsiteX17" fmla="*/ 77216 w 105859"/>
              <a:gd name="connsiteY17" fmla="*/ 150371 h 442979"/>
              <a:gd name="connsiteX18" fmla="*/ 65024 w 105859"/>
              <a:gd name="connsiteY18" fmla="*/ 138179 h 442979"/>
              <a:gd name="connsiteX19" fmla="*/ 48768 w 105859"/>
              <a:gd name="connsiteY19" fmla="*/ 130051 h 442979"/>
              <a:gd name="connsiteX20" fmla="*/ 36576 w 105859"/>
              <a:gd name="connsiteY20" fmla="*/ 121923 h 442979"/>
              <a:gd name="connsiteX21" fmla="*/ 32512 w 105859"/>
              <a:gd name="connsiteY21" fmla="*/ 109731 h 442979"/>
              <a:gd name="connsiteX22" fmla="*/ 48768 w 105859"/>
              <a:gd name="connsiteY22" fmla="*/ 89411 h 442979"/>
              <a:gd name="connsiteX23" fmla="*/ 56896 w 105859"/>
              <a:gd name="connsiteY23" fmla="*/ 65027 h 442979"/>
              <a:gd name="connsiteX24" fmla="*/ 65024 w 105859"/>
              <a:gd name="connsiteY24" fmla="*/ 52835 h 442979"/>
              <a:gd name="connsiteX25" fmla="*/ 73152 w 105859"/>
              <a:gd name="connsiteY25" fmla="*/ 28451 h 442979"/>
              <a:gd name="connsiteX26" fmla="*/ 48768 w 105859"/>
              <a:gd name="connsiteY26" fmla="*/ 12195 h 442979"/>
              <a:gd name="connsiteX27" fmla="*/ 36576 w 105859"/>
              <a:gd name="connsiteY27" fmla="*/ 4067 h 442979"/>
              <a:gd name="connsiteX28" fmla="*/ 60960 w 105859"/>
              <a:gd name="connsiteY28" fmla="*/ 3 h 44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859" h="442979">
                <a:moveTo>
                  <a:pt x="36576" y="442979"/>
                </a:moveTo>
                <a:cubicBezTo>
                  <a:pt x="39285" y="436206"/>
                  <a:pt x="40464" y="428595"/>
                  <a:pt x="44704" y="422659"/>
                </a:cubicBezTo>
                <a:cubicBezTo>
                  <a:pt x="47543" y="418684"/>
                  <a:pt x="53144" y="417658"/>
                  <a:pt x="56896" y="414531"/>
                </a:cubicBezTo>
                <a:cubicBezTo>
                  <a:pt x="61311" y="410852"/>
                  <a:pt x="64551" y="405868"/>
                  <a:pt x="69088" y="402339"/>
                </a:cubicBezTo>
                <a:cubicBezTo>
                  <a:pt x="76799" y="396342"/>
                  <a:pt x="93472" y="386083"/>
                  <a:pt x="93472" y="386083"/>
                </a:cubicBezTo>
                <a:cubicBezTo>
                  <a:pt x="95450" y="383116"/>
                  <a:pt x="107534" y="367308"/>
                  <a:pt x="105664" y="361699"/>
                </a:cubicBezTo>
                <a:cubicBezTo>
                  <a:pt x="103847" y="356247"/>
                  <a:pt x="97887" y="353186"/>
                  <a:pt x="93472" y="349507"/>
                </a:cubicBezTo>
                <a:cubicBezTo>
                  <a:pt x="82968" y="340753"/>
                  <a:pt x="81307" y="341388"/>
                  <a:pt x="69088" y="337315"/>
                </a:cubicBezTo>
                <a:cubicBezTo>
                  <a:pt x="50910" y="310048"/>
                  <a:pt x="72324" y="336763"/>
                  <a:pt x="48768" y="321059"/>
                </a:cubicBezTo>
                <a:cubicBezTo>
                  <a:pt x="43986" y="317871"/>
                  <a:pt x="40991" y="312546"/>
                  <a:pt x="36576" y="308867"/>
                </a:cubicBezTo>
                <a:cubicBezTo>
                  <a:pt x="32824" y="305740"/>
                  <a:pt x="28136" y="303866"/>
                  <a:pt x="24384" y="300739"/>
                </a:cubicBezTo>
                <a:cubicBezTo>
                  <a:pt x="4089" y="283827"/>
                  <a:pt x="21426" y="291625"/>
                  <a:pt x="0" y="284483"/>
                </a:cubicBezTo>
                <a:cubicBezTo>
                  <a:pt x="35" y="284342"/>
                  <a:pt x="6185" y="257978"/>
                  <a:pt x="8128" y="256035"/>
                </a:cubicBezTo>
                <a:cubicBezTo>
                  <a:pt x="46496" y="217667"/>
                  <a:pt x="17232" y="258094"/>
                  <a:pt x="56896" y="231651"/>
                </a:cubicBezTo>
                <a:lnTo>
                  <a:pt x="93472" y="207267"/>
                </a:lnTo>
                <a:lnTo>
                  <a:pt x="105664" y="199139"/>
                </a:lnTo>
                <a:cubicBezTo>
                  <a:pt x="104362" y="193931"/>
                  <a:pt x="100451" y="176521"/>
                  <a:pt x="97536" y="170691"/>
                </a:cubicBezTo>
                <a:cubicBezTo>
                  <a:pt x="89021" y="153661"/>
                  <a:pt x="91150" y="161982"/>
                  <a:pt x="77216" y="150371"/>
                </a:cubicBezTo>
                <a:cubicBezTo>
                  <a:pt x="72801" y="146692"/>
                  <a:pt x="69701" y="141520"/>
                  <a:pt x="65024" y="138179"/>
                </a:cubicBezTo>
                <a:cubicBezTo>
                  <a:pt x="60094" y="134658"/>
                  <a:pt x="54028" y="133057"/>
                  <a:pt x="48768" y="130051"/>
                </a:cubicBezTo>
                <a:cubicBezTo>
                  <a:pt x="44527" y="127628"/>
                  <a:pt x="40640" y="124632"/>
                  <a:pt x="36576" y="121923"/>
                </a:cubicBezTo>
                <a:cubicBezTo>
                  <a:pt x="35221" y="117859"/>
                  <a:pt x="32512" y="114015"/>
                  <a:pt x="32512" y="109731"/>
                </a:cubicBezTo>
                <a:cubicBezTo>
                  <a:pt x="32512" y="96644"/>
                  <a:pt x="39406" y="95652"/>
                  <a:pt x="48768" y="89411"/>
                </a:cubicBezTo>
                <a:cubicBezTo>
                  <a:pt x="51477" y="81283"/>
                  <a:pt x="52144" y="72156"/>
                  <a:pt x="56896" y="65027"/>
                </a:cubicBezTo>
                <a:cubicBezTo>
                  <a:pt x="59605" y="60963"/>
                  <a:pt x="63040" y="57298"/>
                  <a:pt x="65024" y="52835"/>
                </a:cubicBezTo>
                <a:cubicBezTo>
                  <a:pt x="68504" y="45006"/>
                  <a:pt x="73152" y="28451"/>
                  <a:pt x="73152" y="28451"/>
                </a:cubicBezTo>
                <a:lnTo>
                  <a:pt x="48768" y="12195"/>
                </a:lnTo>
                <a:lnTo>
                  <a:pt x="36576" y="4067"/>
                </a:lnTo>
                <a:cubicBezTo>
                  <a:pt x="58224" y="-263"/>
                  <a:pt x="49989" y="3"/>
                  <a:pt x="60960" y="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332992" y="1828800"/>
            <a:ext cx="917239" cy="276999"/>
          </a:xfrm>
          <a:prstGeom prst="rect">
            <a:avLst/>
          </a:prstGeom>
          <a:noFill/>
        </p:spPr>
        <p:txBody>
          <a:bodyPr wrap="none" rtlCol="0">
            <a:spAutoFit/>
          </a:bodyPr>
          <a:lstStyle/>
          <a:p>
            <a:r>
              <a:rPr lang="en-AU" sz="1200" i="1" dirty="0">
                <a:solidFill>
                  <a:srgbClr val="FF0000"/>
                </a:solidFill>
              </a:rPr>
              <a:t>hot air rises</a:t>
            </a:r>
            <a:endParaRPr lang="en-US" sz="1200" i="1" dirty="0">
              <a:solidFill>
                <a:srgbClr val="FF0000"/>
              </a:solidFill>
            </a:endParaRPr>
          </a:p>
        </p:txBody>
      </p:sp>
      <p:pic>
        <p:nvPicPr>
          <p:cNvPr id="2" name="Picture 1"/>
          <p:cNvPicPr>
            <a:picLocks noChangeAspect="1"/>
          </p:cNvPicPr>
          <p:nvPr/>
        </p:nvPicPr>
        <p:blipFill>
          <a:blip r:embed="rId3"/>
          <a:stretch>
            <a:fillRect/>
          </a:stretch>
        </p:blipFill>
        <p:spPr>
          <a:xfrm>
            <a:off x="3315120" y="321056"/>
            <a:ext cx="929788" cy="1052322"/>
          </a:xfrm>
          <a:prstGeom prst="rect">
            <a:avLst/>
          </a:prstGeom>
        </p:spPr>
      </p:pic>
    </p:spTree>
    <p:extLst>
      <p:ext uri="{BB962C8B-B14F-4D97-AF65-F5344CB8AC3E}">
        <p14:creationId xmlns:p14="http://schemas.microsoft.com/office/powerpoint/2010/main" val="2257764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mage result for image boiling water in a saucep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07" y="170687"/>
            <a:ext cx="2316649" cy="17374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9" idx="0"/>
          </p:cNvCxnSpPr>
          <p:nvPr/>
        </p:nvCxnSpPr>
        <p:spPr>
          <a:xfrm flipV="1">
            <a:off x="1263904" y="1320800"/>
            <a:ext cx="568960" cy="739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28" y="2060448"/>
            <a:ext cx="2308352" cy="523220"/>
          </a:xfrm>
          <a:prstGeom prst="rect">
            <a:avLst/>
          </a:prstGeom>
          <a:noFill/>
        </p:spPr>
        <p:txBody>
          <a:bodyPr wrap="square" rtlCol="0">
            <a:spAutoFit/>
          </a:bodyPr>
          <a:lstStyle/>
          <a:p>
            <a:r>
              <a:rPr lang="en-AU" sz="1400" dirty="0"/>
              <a:t>vigorous water movement due to </a:t>
            </a:r>
            <a:r>
              <a:rPr lang="en-AU" sz="1400" b="1" dirty="0">
                <a:solidFill>
                  <a:srgbClr val="FF0000"/>
                </a:solidFill>
                <a:latin typeface="Bradley Hand ITC" panose="03070402050302030203" pitchFamily="66" charset="0"/>
              </a:rPr>
              <a:t>convection currents</a:t>
            </a:r>
            <a:endParaRPr lang="en-US" sz="1400" b="1" dirty="0">
              <a:solidFill>
                <a:srgbClr val="FF0000"/>
              </a:solidFill>
              <a:latin typeface="Bradley Hand ITC" panose="03070402050302030203" pitchFamily="66" charset="0"/>
            </a:endParaRPr>
          </a:p>
        </p:txBody>
      </p:sp>
      <p:cxnSp>
        <p:nvCxnSpPr>
          <p:cNvPr id="12" name="Straight Arrow Connector 11"/>
          <p:cNvCxnSpPr/>
          <p:nvPr/>
        </p:nvCxnSpPr>
        <p:spPr>
          <a:xfrm flipH="1" flipV="1">
            <a:off x="1877568" y="658368"/>
            <a:ext cx="1150112" cy="1422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67280" y="802640"/>
            <a:ext cx="2562352" cy="523220"/>
          </a:xfrm>
          <a:prstGeom prst="rect">
            <a:avLst/>
          </a:prstGeom>
          <a:noFill/>
        </p:spPr>
        <p:txBody>
          <a:bodyPr wrap="square" rtlCol="0">
            <a:spAutoFit/>
          </a:bodyPr>
          <a:lstStyle/>
          <a:p>
            <a:r>
              <a:rPr lang="en-AU" sz="1400" dirty="0"/>
              <a:t>hot steam rising due to</a:t>
            </a:r>
          </a:p>
          <a:p>
            <a:r>
              <a:rPr lang="en-AU" sz="1400" b="1" dirty="0">
                <a:solidFill>
                  <a:srgbClr val="FF0000"/>
                </a:solidFill>
                <a:latin typeface="Bradley Hand ITC" panose="03070402050302030203" pitchFamily="66" charset="0"/>
              </a:rPr>
              <a:t>convection</a:t>
            </a:r>
            <a:endParaRPr lang="en-US" sz="1400" b="1" dirty="0">
              <a:solidFill>
                <a:srgbClr val="FF0000"/>
              </a:solidFill>
              <a:latin typeface="Bradley Hand ITC" panose="03070402050302030203" pitchFamily="66" charset="0"/>
            </a:endParaRPr>
          </a:p>
        </p:txBody>
      </p:sp>
      <p:sp>
        <p:nvSpPr>
          <p:cNvPr id="14" name="TextBox 13"/>
          <p:cNvSpPr txBox="1"/>
          <p:nvPr/>
        </p:nvSpPr>
        <p:spPr>
          <a:xfrm>
            <a:off x="2406841" y="2285881"/>
            <a:ext cx="2564384" cy="738664"/>
          </a:xfrm>
          <a:prstGeom prst="rect">
            <a:avLst/>
          </a:prstGeom>
          <a:noFill/>
        </p:spPr>
        <p:txBody>
          <a:bodyPr wrap="square" rtlCol="0">
            <a:spAutoFit/>
          </a:bodyPr>
          <a:lstStyle/>
          <a:p>
            <a:r>
              <a:rPr lang="en-AU" sz="1400" dirty="0"/>
              <a:t>Boiling water moves around rapidly because of convection currents </a:t>
            </a:r>
            <a:endParaRPr lang="en-US" sz="1400" dirty="0"/>
          </a:p>
        </p:txBody>
      </p:sp>
    </p:spTree>
    <p:extLst>
      <p:ext uri="{BB962C8B-B14F-4D97-AF65-F5344CB8AC3E}">
        <p14:creationId xmlns:p14="http://schemas.microsoft.com/office/powerpoint/2010/main" val="3954003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image hot air balloon"/>
          <p:cNvPicPr/>
          <p:nvPr/>
        </p:nvPicPr>
        <p:blipFill rotWithShape="1">
          <a:blip r:embed="rId2">
            <a:extLst>
              <a:ext uri="{28A0092B-C50C-407E-A947-70E740481C1C}">
                <a14:useLocalDpi xmlns:a14="http://schemas.microsoft.com/office/drawing/2010/main" val="0"/>
              </a:ext>
            </a:extLst>
          </a:blip>
          <a:srcRect l="14288" r="8981"/>
          <a:stretch/>
        </p:blipFill>
        <p:spPr bwMode="auto">
          <a:xfrm>
            <a:off x="1842421" y="288543"/>
            <a:ext cx="1246219" cy="13455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690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result for image oil heater"/>
          <p:cNvPicPr>
            <a:picLocks noChangeAspect="1" noChangeArrowheads="1"/>
          </p:cNvPicPr>
          <p:nvPr/>
        </p:nvPicPr>
        <p:blipFill rotWithShape="1">
          <a:blip r:embed="rId2">
            <a:extLst>
              <a:ext uri="{28A0092B-C50C-407E-A947-70E740481C1C}">
                <a14:useLocalDpi xmlns:a14="http://schemas.microsoft.com/office/drawing/2010/main" val="0"/>
              </a:ext>
            </a:extLst>
          </a:blip>
          <a:srcRect l="22741" r="19314"/>
          <a:stretch/>
        </p:blipFill>
        <p:spPr bwMode="auto">
          <a:xfrm>
            <a:off x="503936" y="276352"/>
            <a:ext cx="621792" cy="739648"/>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Image result for image oil heater"/>
          <p:cNvPicPr>
            <a:picLocks noChangeAspect="1" noChangeArrowheads="1"/>
          </p:cNvPicPr>
          <p:nvPr/>
        </p:nvPicPr>
        <p:blipFill rotWithShape="1">
          <a:blip r:embed="rId3">
            <a:extLst>
              <a:ext uri="{28A0092B-C50C-407E-A947-70E740481C1C}">
                <a14:useLocalDpi xmlns:a14="http://schemas.microsoft.com/office/drawing/2010/main" val="0"/>
              </a:ext>
            </a:extLst>
          </a:blip>
          <a:srcRect l="24405" r="22365"/>
          <a:stretch/>
        </p:blipFill>
        <p:spPr bwMode="auto">
          <a:xfrm>
            <a:off x="1267968" y="231648"/>
            <a:ext cx="605536" cy="853186"/>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image snow on grass and r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530" y="1552448"/>
            <a:ext cx="1809496" cy="13571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6081" y="2137664"/>
            <a:ext cx="1235456" cy="600164"/>
          </a:xfrm>
          <a:prstGeom prst="rect">
            <a:avLst/>
          </a:prstGeom>
          <a:noFill/>
        </p:spPr>
        <p:txBody>
          <a:bodyPr wrap="square" rtlCol="0">
            <a:spAutoFit/>
          </a:bodyPr>
          <a:lstStyle/>
          <a:p>
            <a:r>
              <a:rPr lang="en-AU" sz="1100" dirty="0">
                <a:solidFill>
                  <a:schemeClr val="accent2">
                    <a:lumMod val="50000"/>
                  </a:schemeClr>
                </a:solidFill>
              </a:rPr>
              <a:t>snow melts quickly of the road surface</a:t>
            </a:r>
            <a:endParaRPr lang="en-US" sz="1100" dirty="0">
              <a:solidFill>
                <a:schemeClr val="accent2">
                  <a:lumMod val="50000"/>
                </a:schemeClr>
              </a:solidFill>
            </a:endParaRPr>
          </a:p>
        </p:txBody>
      </p:sp>
      <p:sp>
        <p:nvSpPr>
          <p:cNvPr id="8" name="TextBox 7"/>
          <p:cNvSpPr txBox="1"/>
          <p:nvPr/>
        </p:nvSpPr>
        <p:spPr>
          <a:xfrm>
            <a:off x="3088641" y="2212848"/>
            <a:ext cx="1113536" cy="600164"/>
          </a:xfrm>
          <a:prstGeom prst="rect">
            <a:avLst/>
          </a:prstGeom>
          <a:noFill/>
        </p:spPr>
        <p:txBody>
          <a:bodyPr wrap="square" rtlCol="0">
            <a:spAutoFit/>
          </a:bodyPr>
          <a:lstStyle/>
          <a:p>
            <a:r>
              <a:rPr lang="en-AU" sz="1100" b="1" dirty="0">
                <a:solidFill>
                  <a:srgbClr val="00B050"/>
                </a:solidFill>
              </a:rPr>
              <a:t>snow melts slowly over the grass</a:t>
            </a:r>
            <a:endParaRPr lang="en-US" sz="1100" b="1" dirty="0">
              <a:solidFill>
                <a:srgbClr val="00B050"/>
              </a:solidFill>
            </a:endParaRPr>
          </a:p>
        </p:txBody>
      </p:sp>
    </p:spTree>
    <p:extLst>
      <p:ext uri="{BB962C8B-B14F-4D97-AF65-F5344CB8AC3E}">
        <p14:creationId xmlns:p14="http://schemas.microsoft.com/office/powerpoint/2010/main" val="304592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76" name="Picture 128" descr="http://energyeducation.ca/wiki/images/8/85/Sum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64" y="243840"/>
            <a:ext cx="1530460" cy="1141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4113" y="1446784"/>
            <a:ext cx="2145791" cy="1015663"/>
          </a:xfrm>
          <a:prstGeom prst="rect">
            <a:avLst/>
          </a:prstGeom>
          <a:noFill/>
        </p:spPr>
        <p:txBody>
          <a:bodyPr wrap="square" rtlCol="0">
            <a:spAutoFit/>
          </a:bodyPr>
          <a:lstStyle/>
          <a:p>
            <a:r>
              <a:rPr lang="en-AU" sz="1200" dirty="0"/>
              <a:t>In the summer, ceiling fans rotate anticlockwise to mix warm air and force a cool breeze downwards, creating a downdraft.</a:t>
            </a:r>
            <a:endParaRPr lang="en-US" sz="1200" dirty="0"/>
          </a:p>
        </p:txBody>
      </p:sp>
      <p:pic>
        <p:nvPicPr>
          <p:cNvPr id="27778" name="Picture 130" descr="http://energyeducation.ca/wiki/images/a/a7/Wi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940" y="227583"/>
            <a:ext cx="1464861" cy="11216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06752" y="1458976"/>
            <a:ext cx="2638327" cy="830997"/>
          </a:xfrm>
          <a:prstGeom prst="rect">
            <a:avLst/>
          </a:prstGeom>
          <a:noFill/>
        </p:spPr>
        <p:txBody>
          <a:bodyPr wrap="square" rtlCol="0">
            <a:spAutoFit/>
          </a:bodyPr>
          <a:lstStyle/>
          <a:p>
            <a:r>
              <a:rPr lang="en-AU" sz="1200" dirty="0"/>
              <a:t>In the winter, ceiling fans should rotate clockwise to draw cool air up from the room and force warm air downwards, creating an updraft.</a:t>
            </a:r>
            <a:endParaRPr lang="en-US" sz="1200" dirty="0"/>
          </a:p>
        </p:txBody>
      </p:sp>
    </p:spTree>
    <p:extLst>
      <p:ext uri="{BB962C8B-B14F-4D97-AF65-F5344CB8AC3E}">
        <p14:creationId xmlns:p14="http://schemas.microsoft.com/office/powerpoint/2010/main" val="1167356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Image result for japanese f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 y="333248"/>
            <a:ext cx="1281014" cy="91846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japanese girl with f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441" y="336764"/>
            <a:ext cx="1231392" cy="915390"/>
          </a:xfrm>
          <a:prstGeom prst="rect">
            <a:avLst/>
          </a:prstGeom>
          <a:noFill/>
          <a:extLst>
            <a:ext uri="{909E8E84-426E-40DD-AFC4-6F175D3DCCD1}">
              <a14:hiddenFill xmlns:a14="http://schemas.microsoft.com/office/drawing/2010/main">
                <a:solidFill>
                  <a:srgbClr val="FFFFFF"/>
                </a:solidFill>
              </a14:hiddenFill>
            </a:ext>
          </a:extLst>
        </p:spPr>
      </p:pic>
      <p:pic>
        <p:nvPicPr>
          <p:cNvPr id="60422" name="Picture 6" descr="Image result for image electric f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655037" y="292608"/>
            <a:ext cx="821144" cy="1047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6" descr="http://energyeducation.ca/wiki/images/4/4a/Floor_Regis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20" y="355244"/>
            <a:ext cx="898842" cy="9110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2880" y="1316736"/>
            <a:ext cx="3055067" cy="307777"/>
          </a:xfrm>
          <a:prstGeom prst="rect">
            <a:avLst/>
          </a:prstGeom>
          <a:noFill/>
        </p:spPr>
        <p:txBody>
          <a:bodyPr wrap="none" rtlCol="0">
            <a:spAutoFit/>
          </a:bodyPr>
          <a:lstStyle/>
          <a:p>
            <a:r>
              <a:rPr lang="en-AU" sz="1400" dirty="0">
                <a:solidFill>
                  <a:schemeClr val="accent2">
                    <a:lumMod val="50000"/>
                  </a:schemeClr>
                </a:solidFill>
              </a:rPr>
              <a:t>Why do people use a fan on a hot day ?</a:t>
            </a:r>
            <a:endParaRPr lang="en-US" sz="1400" dirty="0">
              <a:solidFill>
                <a:schemeClr val="accent2">
                  <a:lumMod val="50000"/>
                </a:schemeClr>
              </a:solidFill>
            </a:endParaRPr>
          </a:p>
        </p:txBody>
      </p:sp>
      <p:sp>
        <p:nvSpPr>
          <p:cNvPr id="3" name="TextBox 2"/>
          <p:cNvSpPr txBox="1"/>
          <p:nvPr/>
        </p:nvSpPr>
        <p:spPr>
          <a:xfrm>
            <a:off x="3364992" y="1324864"/>
            <a:ext cx="1454912" cy="646331"/>
          </a:xfrm>
          <a:prstGeom prst="rect">
            <a:avLst/>
          </a:prstGeom>
          <a:noFill/>
        </p:spPr>
        <p:txBody>
          <a:bodyPr wrap="square" rtlCol="0">
            <a:spAutoFit/>
          </a:bodyPr>
          <a:lstStyle/>
          <a:p>
            <a:r>
              <a:rPr lang="en-AU" sz="1200" dirty="0"/>
              <a:t>floor vent in air conditioning system to aid convection </a:t>
            </a:r>
            <a:endParaRPr lang="en-US" sz="1200" dirty="0"/>
          </a:p>
        </p:txBody>
      </p:sp>
    </p:spTree>
    <p:extLst>
      <p:ext uri="{BB962C8B-B14F-4D97-AF65-F5344CB8AC3E}">
        <p14:creationId xmlns:p14="http://schemas.microsoft.com/office/powerpoint/2010/main" val="158628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92" name="Picture 296" descr="Image result for image people in cold wi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32" y="361696"/>
            <a:ext cx="1645751" cy="10403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6624" y="1393952"/>
            <a:ext cx="1454912" cy="1384995"/>
          </a:xfrm>
          <a:prstGeom prst="rect">
            <a:avLst/>
          </a:prstGeom>
          <a:noFill/>
        </p:spPr>
        <p:txBody>
          <a:bodyPr wrap="square" rtlCol="0">
            <a:spAutoFit/>
          </a:bodyPr>
          <a:lstStyle/>
          <a:p>
            <a:r>
              <a:rPr lang="en-AU" sz="1400" dirty="0"/>
              <a:t>Why do people feel much colder on a windy day?</a:t>
            </a:r>
          </a:p>
          <a:p>
            <a:r>
              <a:rPr lang="en-AU" sz="1400" dirty="0"/>
              <a:t>What is meant by the term </a:t>
            </a:r>
            <a:r>
              <a:rPr lang="en-AU" sz="1400" b="1" dirty="0">
                <a:solidFill>
                  <a:srgbClr val="7030A0"/>
                </a:solidFill>
                <a:latin typeface="Bradley Hand ITC" panose="03070402050302030203" pitchFamily="66" charset="0"/>
              </a:rPr>
              <a:t>wind chill factor</a:t>
            </a:r>
            <a:r>
              <a:rPr lang="en-AU" sz="1400" dirty="0"/>
              <a:t>?</a:t>
            </a:r>
            <a:endParaRPr lang="en-US" sz="1400" dirty="0"/>
          </a:p>
        </p:txBody>
      </p:sp>
      <p:pic>
        <p:nvPicPr>
          <p:cNvPr id="26" name="Picture 203" descr="Download Feeling Ho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728" y="369824"/>
            <a:ext cx="1020542" cy="11214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5" descr="I have never experience m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413" y="1641856"/>
            <a:ext cx="734723" cy="1150366"/>
          </a:xfrm>
          <a:prstGeom prst="rect">
            <a:avLst/>
          </a:prstGeom>
          <a:noFill/>
          <a:extLst>
            <a:ext uri="{909E8E84-426E-40DD-AFC4-6F175D3DCCD1}">
              <a14:hiddenFill xmlns:a14="http://schemas.microsoft.com/office/drawing/2010/main">
                <a:solidFill>
                  <a:srgbClr val="FFFFFF"/>
                </a:solidFill>
              </a14:hiddenFill>
            </a:ext>
          </a:extLst>
        </p:spPr>
      </p:pic>
      <p:pic>
        <p:nvPicPr>
          <p:cNvPr id="30006" name="Picture 310" descr="Inuit caribou skin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508" y="378380"/>
            <a:ext cx="1741932" cy="10577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71952" y="1509776"/>
            <a:ext cx="1717040" cy="523220"/>
          </a:xfrm>
          <a:prstGeom prst="rect">
            <a:avLst/>
          </a:prstGeom>
          <a:noFill/>
        </p:spPr>
        <p:txBody>
          <a:bodyPr wrap="square" rtlCol="0">
            <a:spAutoFit/>
          </a:bodyPr>
          <a:lstStyle/>
          <a:p>
            <a:r>
              <a:rPr lang="en-AU" sz="1400" dirty="0"/>
              <a:t>Why does clothing keep us warm?</a:t>
            </a:r>
            <a:endParaRPr lang="en-US" sz="1400" dirty="0"/>
          </a:p>
        </p:txBody>
      </p:sp>
    </p:spTree>
    <p:extLst>
      <p:ext uri="{BB962C8B-B14F-4D97-AF65-F5344CB8AC3E}">
        <p14:creationId xmlns:p14="http://schemas.microsoft.com/office/powerpoint/2010/main" val="304477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031" name="Picture 215" descr="Image result for image sea breeze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5" y="39942"/>
            <a:ext cx="4884928" cy="1781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7856" y="1345184"/>
            <a:ext cx="1422400" cy="646331"/>
          </a:xfrm>
          <a:prstGeom prst="rect">
            <a:avLst/>
          </a:prstGeom>
          <a:solidFill>
            <a:schemeClr val="bg1"/>
          </a:solidFill>
        </p:spPr>
        <p:txBody>
          <a:bodyPr wrap="square" rtlCol="0">
            <a:spAutoFit/>
          </a:bodyPr>
          <a:lstStyle/>
          <a:p>
            <a:r>
              <a:rPr lang="en-AU" sz="1200" dirty="0"/>
              <a:t>During the day, land warms more quickly than water </a:t>
            </a:r>
            <a:endParaRPr lang="en-US" sz="1200" dirty="0"/>
          </a:p>
        </p:txBody>
      </p:sp>
      <p:sp>
        <p:nvSpPr>
          <p:cNvPr id="45" name="TextBox 44"/>
          <p:cNvSpPr txBox="1"/>
          <p:nvPr/>
        </p:nvSpPr>
        <p:spPr>
          <a:xfrm>
            <a:off x="1603248" y="1339088"/>
            <a:ext cx="1664208" cy="830997"/>
          </a:xfrm>
          <a:prstGeom prst="rect">
            <a:avLst/>
          </a:prstGeom>
          <a:solidFill>
            <a:schemeClr val="bg1"/>
          </a:solidFill>
        </p:spPr>
        <p:txBody>
          <a:bodyPr wrap="square" rtlCol="0">
            <a:spAutoFit/>
          </a:bodyPr>
          <a:lstStyle/>
          <a:p>
            <a:r>
              <a:rPr lang="en-AU" sz="1200" dirty="0"/>
              <a:t>Early afternoon cool air begins to push inland creating a breeze off the ocean </a:t>
            </a:r>
            <a:endParaRPr lang="en-US" sz="1200" dirty="0"/>
          </a:p>
        </p:txBody>
      </p:sp>
      <p:sp>
        <p:nvSpPr>
          <p:cNvPr id="46" name="TextBox 45"/>
          <p:cNvSpPr txBox="1"/>
          <p:nvPr/>
        </p:nvSpPr>
        <p:spPr>
          <a:xfrm>
            <a:off x="3239008" y="1341120"/>
            <a:ext cx="1751584" cy="1015663"/>
          </a:xfrm>
          <a:prstGeom prst="rect">
            <a:avLst/>
          </a:prstGeom>
          <a:solidFill>
            <a:schemeClr val="bg1"/>
          </a:solidFill>
        </p:spPr>
        <p:txBody>
          <a:bodyPr wrap="square" rtlCol="0">
            <a:spAutoFit/>
          </a:bodyPr>
          <a:lstStyle/>
          <a:p>
            <a:r>
              <a:rPr lang="en-AU" sz="1200" dirty="0"/>
              <a:t>Late afternoon, rising warm air cools and moves over the ocean to replace cold air that moved inland </a:t>
            </a:r>
            <a:endParaRPr lang="en-US" sz="1200" dirty="0"/>
          </a:p>
        </p:txBody>
      </p:sp>
      <p:pic>
        <p:nvPicPr>
          <p:cNvPr id="35033" name="Picture 217" descr="Image result for image monsoon ra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9" y="2320458"/>
            <a:ext cx="2182368" cy="12131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9680" y="2426208"/>
            <a:ext cx="2284023" cy="461665"/>
          </a:xfrm>
          <a:prstGeom prst="rect">
            <a:avLst/>
          </a:prstGeom>
          <a:noFill/>
        </p:spPr>
        <p:txBody>
          <a:bodyPr wrap="square" rtlCol="0">
            <a:spAutoFit/>
          </a:bodyPr>
          <a:lstStyle/>
          <a:p>
            <a:r>
              <a:rPr lang="en-AU" sz="1200" i="1" dirty="0">
                <a:solidFill>
                  <a:schemeClr val="accent2">
                    <a:lumMod val="50000"/>
                  </a:schemeClr>
                </a:solidFill>
              </a:rPr>
              <a:t>How is the </a:t>
            </a:r>
            <a:r>
              <a:rPr lang="en-AU" sz="1200" b="1" i="1" dirty="0">
                <a:solidFill>
                  <a:srgbClr val="3399FF"/>
                </a:solidFill>
              </a:rPr>
              <a:t>monsoon</a:t>
            </a:r>
            <a:r>
              <a:rPr lang="en-AU" sz="1200" i="1" dirty="0">
                <a:solidFill>
                  <a:schemeClr val="accent2">
                    <a:lumMod val="50000"/>
                  </a:schemeClr>
                </a:solidFill>
              </a:rPr>
              <a:t> season related to convection?</a:t>
            </a:r>
            <a:endParaRPr lang="en-US" sz="1200" i="1" dirty="0">
              <a:solidFill>
                <a:schemeClr val="accent2">
                  <a:lumMod val="50000"/>
                </a:schemeClr>
              </a:solidFill>
            </a:endParaRPr>
          </a:p>
        </p:txBody>
      </p:sp>
      <p:sp>
        <p:nvSpPr>
          <p:cNvPr id="14" name="TextBox 13"/>
          <p:cNvSpPr txBox="1"/>
          <p:nvPr/>
        </p:nvSpPr>
        <p:spPr>
          <a:xfrm>
            <a:off x="33100" y="0"/>
            <a:ext cx="1056828" cy="307777"/>
          </a:xfrm>
          <a:prstGeom prst="rect">
            <a:avLst/>
          </a:prstGeom>
          <a:noFill/>
        </p:spPr>
        <p:txBody>
          <a:bodyPr wrap="none" rtlCol="0">
            <a:spAutoFit/>
          </a:bodyPr>
          <a:lstStyle/>
          <a:p>
            <a:r>
              <a:rPr lang="en-AU" sz="1400" b="1" dirty="0">
                <a:solidFill>
                  <a:srgbClr val="00B0F0"/>
                </a:solidFill>
              </a:rPr>
              <a:t>SEA BREEZE</a:t>
            </a:r>
            <a:endParaRPr lang="en-US" sz="1400" b="1" dirty="0">
              <a:solidFill>
                <a:srgbClr val="00B0F0"/>
              </a:solidFill>
            </a:endParaRPr>
          </a:p>
        </p:txBody>
      </p:sp>
    </p:spTree>
    <p:extLst>
      <p:ext uri="{BB962C8B-B14F-4D97-AF65-F5344CB8AC3E}">
        <p14:creationId xmlns:p14="http://schemas.microsoft.com/office/powerpoint/2010/main" val="229615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result for convection oven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11872" t="6024" r="17338" b="6535"/>
          <a:stretch/>
        </p:blipFill>
        <p:spPr bwMode="auto">
          <a:xfrm>
            <a:off x="349504" y="369824"/>
            <a:ext cx="1452758" cy="934720"/>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Image result for convection ove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418" y="308864"/>
            <a:ext cx="1414272" cy="1414272"/>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convection oven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638" y="373888"/>
            <a:ext cx="1533770" cy="1157986"/>
          </a:xfrm>
          <a:prstGeom prst="rect">
            <a:avLst/>
          </a:prstGeom>
          <a:noFill/>
          <a:extLst>
            <a:ext uri="{909E8E84-426E-40DD-AFC4-6F175D3DCCD1}">
              <a14:hiddenFill xmlns:a14="http://schemas.microsoft.com/office/drawing/2010/main">
                <a:solidFill>
                  <a:srgbClr val="FFFFFF"/>
                </a:solidFill>
              </a14:hiddenFill>
            </a:ext>
          </a:extLst>
        </p:spPr>
      </p:pic>
      <p:pic>
        <p:nvPicPr>
          <p:cNvPr id="68616" name="Picture 8" descr="Image result for image cyclone and wi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17" y="2218944"/>
            <a:ext cx="1412530" cy="959104"/>
          </a:xfrm>
          <a:prstGeom prst="rect">
            <a:avLst/>
          </a:prstGeom>
          <a:noFill/>
          <a:extLst>
            <a:ext uri="{909E8E84-426E-40DD-AFC4-6F175D3DCCD1}">
              <a14:hiddenFill xmlns:a14="http://schemas.microsoft.com/office/drawing/2010/main">
                <a:solidFill>
                  <a:srgbClr val="FFFFFF"/>
                </a:solidFill>
              </a14:hiddenFill>
            </a:ext>
          </a:extLst>
        </p:spPr>
      </p:pic>
      <p:pic>
        <p:nvPicPr>
          <p:cNvPr id="68620" name="Picture 12" descr="Image result for image cyclone and win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6289" y="2219591"/>
            <a:ext cx="1434592" cy="956997"/>
          </a:xfrm>
          <a:prstGeom prst="rect">
            <a:avLst/>
          </a:prstGeom>
          <a:noFill/>
          <a:extLst>
            <a:ext uri="{909E8E84-426E-40DD-AFC4-6F175D3DCCD1}">
              <a14:hiddenFill xmlns:a14="http://schemas.microsoft.com/office/drawing/2010/main">
                <a:solidFill>
                  <a:srgbClr val="FFFFFF"/>
                </a:solidFill>
              </a14:hiddenFill>
            </a:ext>
          </a:extLst>
        </p:spPr>
      </p:pic>
      <p:pic>
        <p:nvPicPr>
          <p:cNvPr id="68622" name="Picture 14" descr="Image result for image cyclone and win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0881" y="2218944"/>
            <a:ext cx="1507743" cy="9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39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image cyclone and winds"/>
          <p:cNvPicPr>
            <a:picLocks noChangeAspect="1" noChangeArrowheads="1"/>
          </p:cNvPicPr>
          <p:nvPr/>
        </p:nvPicPr>
        <p:blipFill rotWithShape="1">
          <a:blip r:embed="rId2">
            <a:extLst>
              <a:ext uri="{28A0092B-C50C-407E-A947-70E740481C1C}">
                <a14:useLocalDpi xmlns:a14="http://schemas.microsoft.com/office/drawing/2010/main" val="0"/>
              </a:ext>
            </a:extLst>
          </a:blip>
          <a:srcRect b="5082"/>
          <a:stretch/>
        </p:blipFill>
        <p:spPr bwMode="auto">
          <a:xfrm>
            <a:off x="341376" y="357632"/>
            <a:ext cx="1441295" cy="1361440"/>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Image result for image clouds"/>
          <p:cNvPicPr>
            <a:picLocks noChangeAspect="1" noChangeArrowheads="1"/>
          </p:cNvPicPr>
          <p:nvPr/>
        </p:nvPicPr>
        <p:blipFill rotWithShape="1">
          <a:blip r:embed="rId3">
            <a:extLst>
              <a:ext uri="{28A0092B-C50C-407E-A947-70E740481C1C}">
                <a14:useLocalDpi xmlns:a14="http://schemas.microsoft.com/office/drawing/2010/main" val="0"/>
              </a:ext>
            </a:extLst>
          </a:blip>
          <a:srcRect t="2395"/>
          <a:stretch/>
        </p:blipFill>
        <p:spPr bwMode="auto">
          <a:xfrm>
            <a:off x="1780033" y="357632"/>
            <a:ext cx="1473826" cy="1361440"/>
          </a:xfrm>
          <a:prstGeom prst="rect">
            <a:avLst/>
          </a:prstGeom>
          <a:noFill/>
          <a:extLst>
            <a:ext uri="{909E8E84-426E-40DD-AFC4-6F175D3DCCD1}">
              <a14:hiddenFill xmlns:a14="http://schemas.microsoft.com/office/drawing/2010/main">
                <a:solidFill>
                  <a:srgbClr val="FFFFFF"/>
                </a:solidFill>
              </a14:hiddenFill>
            </a:ext>
          </a:extLst>
        </p:spPr>
      </p:pic>
      <p:pic>
        <p:nvPicPr>
          <p:cNvPr id="69638" name="Picture 6" descr="Image result for image clouds"/>
          <p:cNvPicPr>
            <a:picLocks noChangeAspect="1" noChangeArrowheads="1"/>
          </p:cNvPicPr>
          <p:nvPr/>
        </p:nvPicPr>
        <p:blipFill rotWithShape="1">
          <a:blip r:embed="rId4">
            <a:extLst>
              <a:ext uri="{28A0092B-C50C-407E-A947-70E740481C1C}">
                <a14:useLocalDpi xmlns:a14="http://schemas.microsoft.com/office/drawing/2010/main" val="0"/>
              </a:ext>
            </a:extLst>
          </a:blip>
          <a:srcRect t="19792"/>
          <a:stretch/>
        </p:blipFill>
        <p:spPr bwMode="auto">
          <a:xfrm>
            <a:off x="3245548" y="357632"/>
            <a:ext cx="1456499" cy="136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5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92" name="Picture 472" descr="Image result for image james watt steam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17" y="414528"/>
            <a:ext cx="1989748" cy="1889760"/>
          </a:xfrm>
          <a:prstGeom prst="rect">
            <a:avLst/>
          </a:prstGeom>
          <a:noFill/>
          <a:extLst>
            <a:ext uri="{909E8E84-426E-40DD-AFC4-6F175D3DCCD1}">
              <a14:hiddenFill xmlns:a14="http://schemas.microsoft.com/office/drawing/2010/main">
                <a:solidFill>
                  <a:srgbClr val="FFFFFF"/>
                </a:solidFill>
              </a14:hiddenFill>
            </a:ext>
          </a:extLst>
        </p:spPr>
      </p:pic>
      <p:pic>
        <p:nvPicPr>
          <p:cNvPr id="31198" name="Picture 478" descr="https://upload.wikimedia.org/wikipedia/commons/thumb/f/f2/SteamEngine_Boulton%26Watt_1784.png/220px-SteamEngine_Boulton%26Watt_17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237" y="108331"/>
            <a:ext cx="2095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01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descr="Image result for images count rumford">
            <a:extLst>
              <a:ext uri="{FF2B5EF4-FFF2-40B4-BE49-F238E27FC236}">
                <a16:creationId xmlns:a16="http://schemas.microsoft.com/office/drawing/2014/main" id="{8A53B734-32DC-453D-8BDC-63C7A970A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4"/>
          <a:stretch/>
        </p:blipFill>
        <p:spPr bwMode="auto">
          <a:xfrm flipH="1">
            <a:off x="1552447" y="141097"/>
            <a:ext cx="2649410" cy="1996567"/>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Image result for images count rumford">
            <a:extLst>
              <a:ext uri="{FF2B5EF4-FFF2-40B4-BE49-F238E27FC236}">
                <a16:creationId xmlns:a16="http://schemas.microsoft.com/office/drawing/2014/main" id="{832ADC24-F7AA-4C9E-9537-2E8CFCE0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660" y="140588"/>
            <a:ext cx="1494758" cy="1993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465031-F5B8-4685-BFE0-2ECCFC60E1D4}"/>
              </a:ext>
            </a:extLst>
          </p:cNvPr>
          <p:cNvSpPr txBox="1"/>
          <p:nvPr/>
        </p:nvSpPr>
        <p:spPr>
          <a:xfrm>
            <a:off x="28449" y="2157984"/>
            <a:ext cx="4860544" cy="830997"/>
          </a:xfrm>
          <a:prstGeom prst="rect">
            <a:avLst/>
          </a:prstGeom>
          <a:noFill/>
        </p:spPr>
        <p:txBody>
          <a:bodyPr wrap="square" rtlCol="0">
            <a:spAutoFit/>
          </a:bodyPr>
          <a:lstStyle/>
          <a:p>
            <a:r>
              <a:rPr lang="en-AU" sz="1600" dirty="0"/>
              <a:t>The conclusion was that heat was inexhaustible as long as the horses kept working and the drill bit was boring, heat continued being generated</a:t>
            </a:r>
            <a:endParaRPr lang="en-US" sz="1600" dirty="0"/>
          </a:p>
        </p:txBody>
      </p:sp>
      <p:sp>
        <p:nvSpPr>
          <p:cNvPr id="5" name="TextBox 4">
            <a:extLst>
              <a:ext uri="{FF2B5EF4-FFF2-40B4-BE49-F238E27FC236}">
                <a16:creationId xmlns:a16="http://schemas.microsoft.com/office/drawing/2014/main" id="{9A691B25-C631-480A-9084-0F3889F9C7AB}"/>
              </a:ext>
            </a:extLst>
          </p:cNvPr>
          <p:cNvSpPr txBox="1"/>
          <p:nvPr/>
        </p:nvSpPr>
        <p:spPr>
          <a:xfrm>
            <a:off x="2308352" y="3011424"/>
            <a:ext cx="2365006" cy="369332"/>
          </a:xfrm>
          <a:prstGeom prst="rect">
            <a:avLst/>
          </a:prstGeom>
          <a:noFill/>
        </p:spPr>
        <p:txBody>
          <a:bodyPr wrap="none" rtlCol="0">
            <a:spAutoFit/>
          </a:bodyPr>
          <a:lstStyle/>
          <a:p>
            <a:r>
              <a:rPr lang="en-AU" b="1" dirty="0">
                <a:solidFill>
                  <a:srgbClr val="FF0000"/>
                </a:solidFill>
              </a:rPr>
              <a:t>conversation of energy</a:t>
            </a:r>
            <a:endParaRPr lang="en-US" b="1" dirty="0">
              <a:solidFill>
                <a:srgbClr val="FF0000"/>
              </a:solidFill>
            </a:endParaRPr>
          </a:p>
        </p:txBody>
      </p:sp>
      <p:sp>
        <p:nvSpPr>
          <p:cNvPr id="8" name="Freeform: Shape 7">
            <a:extLst>
              <a:ext uri="{FF2B5EF4-FFF2-40B4-BE49-F238E27FC236}">
                <a16:creationId xmlns:a16="http://schemas.microsoft.com/office/drawing/2014/main" id="{ABA48065-C427-412E-BAB9-CA2E752FA019}"/>
              </a:ext>
            </a:extLst>
          </p:cNvPr>
          <p:cNvSpPr/>
          <p:nvPr/>
        </p:nvSpPr>
        <p:spPr>
          <a:xfrm>
            <a:off x="1617472" y="2962656"/>
            <a:ext cx="528320" cy="284480"/>
          </a:xfrm>
          <a:custGeom>
            <a:avLst/>
            <a:gdLst>
              <a:gd name="connsiteX0" fmla="*/ 4064 w 528320"/>
              <a:gd name="connsiteY0" fmla="*/ 0 h 284480"/>
              <a:gd name="connsiteX1" fmla="*/ 0 w 528320"/>
              <a:gd name="connsiteY1" fmla="*/ 284480 h 284480"/>
              <a:gd name="connsiteX2" fmla="*/ 528320 w 528320"/>
              <a:gd name="connsiteY2" fmla="*/ 276352 h 284480"/>
            </a:gdLst>
            <a:ahLst/>
            <a:cxnLst>
              <a:cxn ang="0">
                <a:pos x="connsiteX0" y="connsiteY0"/>
              </a:cxn>
              <a:cxn ang="0">
                <a:pos x="connsiteX1" y="connsiteY1"/>
              </a:cxn>
              <a:cxn ang="0">
                <a:pos x="connsiteX2" y="connsiteY2"/>
              </a:cxn>
            </a:cxnLst>
            <a:rect l="l" t="t" r="r" b="b"/>
            <a:pathLst>
              <a:path w="528320" h="284480">
                <a:moveTo>
                  <a:pt x="4064" y="0"/>
                </a:moveTo>
                <a:cubicBezTo>
                  <a:pt x="2709" y="94827"/>
                  <a:pt x="1355" y="189653"/>
                  <a:pt x="0" y="284480"/>
                </a:cubicBezTo>
                <a:lnTo>
                  <a:pt x="528320" y="276352"/>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2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63" name="Picture 423" descr="https://upload.wikimedia.org/wikipedia/commons/7/78/Killingworth-locomotive.jpg"/>
          <p:cNvPicPr>
            <a:picLocks noChangeAspect="1" noChangeArrowheads="1"/>
          </p:cNvPicPr>
          <p:nvPr/>
        </p:nvPicPr>
        <p:blipFill rotWithShape="1">
          <a:blip r:embed="rId2">
            <a:extLst>
              <a:ext uri="{28A0092B-C50C-407E-A947-70E740481C1C}">
                <a14:useLocalDpi xmlns:a14="http://schemas.microsoft.com/office/drawing/2010/main" val="0"/>
              </a:ext>
            </a:extLst>
          </a:blip>
          <a:srcRect b="7788"/>
          <a:stretch/>
        </p:blipFill>
        <p:spPr bwMode="auto">
          <a:xfrm>
            <a:off x="2348104" y="170688"/>
            <a:ext cx="2014382" cy="1556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0096" y="1800352"/>
            <a:ext cx="4823968" cy="261610"/>
          </a:xfrm>
          <a:prstGeom prst="rect">
            <a:avLst/>
          </a:prstGeom>
          <a:noFill/>
        </p:spPr>
        <p:txBody>
          <a:bodyPr wrap="square" rtlCol="0">
            <a:spAutoFit/>
          </a:bodyPr>
          <a:lstStyle/>
          <a:p>
            <a:r>
              <a:rPr lang="en-AU" sz="1100" dirty="0"/>
              <a:t>Locomotive constructed in 1816 by Stephenson for the Killingworth Colliery</a:t>
            </a:r>
            <a:endParaRPr lang="en-US" sz="1100" dirty="0"/>
          </a:p>
        </p:txBody>
      </p:sp>
      <p:pic>
        <p:nvPicPr>
          <p:cNvPr id="36265" name="Picture 425" descr="Image result for image George Stephenson"/>
          <p:cNvPicPr>
            <a:picLocks noChangeAspect="1" noChangeArrowheads="1"/>
          </p:cNvPicPr>
          <p:nvPr/>
        </p:nvPicPr>
        <p:blipFill rotWithShape="1">
          <a:blip r:embed="rId3">
            <a:extLst>
              <a:ext uri="{28A0092B-C50C-407E-A947-70E740481C1C}">
                <a14:useLocalDpi xmlns:a14="http://schemas.microsoft.com/office/drawing/2010/main" val="0"/>
              </a:ext>
            </a:extLst>
          </a:blip>
          <a:srcRect l="8903" t="-1755" r="1645" b="17094"/>
          <a:stretch/>
        </p:blipFill>
        <p:spPr bwMode="auto">
          <a:xfrm>
            <a:off x="369824" y="142240"/>
            <a:ext cx="1989274" cy="1568704"/>
          </a:xfrm>
          <a:prstGeom prst="rect">
            <a:avLst/>
          </a:prstGeom>
          <a:noFill/>
          <a:extLst>
            <a:ext uri="{909E8E84-426E-40DD-AFC4-6F175D3DCCD1}">
              <a14:hiddenFill xmlns:a14="http://schemas.microsoft.com/office/drawing/2010/main">
                <a:solidFill>
                  <a:srgbClr val="FFFFFF"/>
                </a:solidFill>
              </a14:hiddenFill>
            </a:ext>
          </a:extLst>
        </p:spPr>
      </p:pic>
      <p:pic>
        <p:nvPicPr>
          <p:cNvPr id="36267" name="Picture 427" descr="Image result for image steam train 18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07" y="2137408"/>
            <a:ext cx="1646501" cy="13007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54784" y="2930144"/>
            <a:ext cx="1933543" cy="261610"/>
          </a:xfrm>
          <a:prstGeom prst="rect">
            <a:avLst/>
          </a:prstGeom>
          <a:noFill/>
        </p:spPr>
        <p:txBody>
          <a:bodyPr wrap="none" rtlCol="0">
            <a:spAutoFit/>
          </a:bodyPr>
          <a:lstStyle/>
          <a:p>
            <a:r>
              <a:rPr lang="en-AU" sz="1100" dirty="0"/>
              <a:t>steam train – mid 19</a:t>
            </a:r>
            <a:r>
              <a:rPr lang="en-AU" sz="1100" baseline="30000" dirty="0"/>
              <a:t>th</a:t>
            </a:r>
            <a:r>
              <a:rPr lang="en-AU" sz="1100" dirty="0"/>
              <a:t> Century</a:t>
            </a:r>
            <a:endParaRPr lang="en-US" sz="1100" dirty="0"/>
          </a:p>
        </p:txBody>
      </p:sp>
    </p:spTree>
    <p:extLst>
      <p:ext uri="{BB962C8B-B14F-4D97-AF65-F5344CB8AC3E}">
        <p14:creationId xmlns:p14="http://schemas.microsoft.com/office/powerpoint/2010/main" val="381633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Sadi Carno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 y="238824"/>
            <a:ext cx="20478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image car 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1" y="249306"/>
            <a:ext cx="2194559" cy="1467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3744" y="1755648"/>
            <a:ext cx="2454656" cy="1015663"/>
          </a:xfrm>
          <a:prstGeom prst="rect">
            <a:avLst/>
          </a:prstGeom>
          <a:noFill/>
        </p:spPr>
        <p:txBody>
          <a:bodyPr wrap="square" rtlCol="0">
            <a:spAutoFit/>
          </a:bodyPr>
          <a:lstStyle/>
          <a:p>
            <a:r>
              <a:rPr lang="en-AU" sz="1200" dirty="0"/>
              <a:t>Nothing great is achieved without substantial effort. Only through efforts of physicists and engineers do we have the powerful and efficient car engine of today</a:t>
            </a:r>
            <a:endParaRPr lang="en-US" sz="1200" dirty="0"/>
          </a:p>
        </p:txBody>
      </p:sp>
    </p:spTree>
    <p:extLst>
      <p:ext uri="{BB962C8B-B14F-4D97-AF65-F5344CB8AC3E}">
        <p14:creationId xmlns:p14="http://schemas.microsoft.com/office/powerpoint/2010/main" val="290470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14" name="Picture 70" descr="Image result for image earth"/>
          <p:cNvPicPr>
            <a:picLocks noChangeAspect="1" noChangeArrowheads="1"/>
          </p:cNvPicPr>
          <p:nvPr/>
        </p:nvPicPr>
        <p:blipFill rotWithShape="1">
          <a:blip r:embed="rId2">
            <a:extLst>
              <a:ext uri="{28A0092B-C50C-407E-A947-70E740481C1C}">
                <a14:useLocalDpi xmlns:a14="http://schemas.microsoft.com/office/drawing/2010/main" val="0"/>
              </a:ext>
            </a:extLst>
          </a:blip>
          <a:srcRect l="20503" t="5356" r="19149" b="5628"/>
          <a:stretch/>
        </p:blipFill>
        <p:spPr bwMode="auto">
          <a:xfrm>
            <a:off x="1030251" y="264805"/>
            <a:ext cx="1290918" cy="1270230"/>
          </a:xfrm>
          <a:prstGeom prst="rect">
            <a:avLst/>
          </a:prstGeom>
          <a:noFill/>
          <a:extLst>
            <a:ext uri="{909E8E84-426E-40DD-AFC4-6F175D3DCCD1}">
              <a14:hiddenFill xmlns:a14="http://schemas.microsoft.com/office/drawing/2010/main">
                <a:solidFill>
                  <a:srgbClr val="FFFFFF"/>
                </a:solidFill>
              </a14:hiddenFill>
            </a:ext>
          </a:extLst>
        </p:spPr>
      </p:pic>
      <p:pic>
        <p:nvPicPr>
          <p:cNvPr id="31818" name="Picture 74" descr="http://www.astronomy.com/-/media/7CD95E99A545447C8483E576DA2B33F4.jpg?mw=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935" y="65425"/>
            <a:ext cx="1714500" cy="16573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H="1">
            <a:off x="2391508" y="951638"/>
            <a:ext cx="7571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5153" y="1799837"/>
            <a:ext cx="4704402" cy="830997"/>
          </a:xfrm>
          <a:prstGeom prst="rect">
            <a:avLst/>
          </a:prstGeom>
          <a:noFill/>
        </p:spPr>
        <p:txBody>
          <a:bodyPr wrap="square" rtlCol="0">
            <a:spAutoFit/>
          </a:bodyPr>
          <a:lstStyle/>
          <a:p>
            <a:r>
              <a:rPr lang="en-AU" sz="1200" dirty="0"/>
              <a:t>The equatorial region receives a greater amount of energy from the Sun than the polar regions. The equatorial region does not get hotter and hotter because energy is transferred by </a:t>
            </a:r>
            <a:r>
              <a:rPr lang="en-AU" sz="1200" b="1" i="1" dirty="0">
                <a:solidFill>
                  <a:srgbClr val="FF0000"/>
                </a:solidFill>
              </a:rPr>
              <a:t>convection</a:t>
            </a:r>
            <a:r>
              <a:rPr lang="en-AU" sz="1200" dirty="0"/>
              <a:t> through global atmospheric and ocean circulation currents.</a:t>
            </a:r>
            <a:endParaRPr lang="en-US" sz="1200" dirty="0"/>
          </a:p>
        </p:txBody>
      </p:sp>
      <p:sp>
        <p:nvSpPr>
          <p:cNvPr id="24" name="TextBox 23"/>
          <p:cNvSpPr txBox="1"/>
          <p:nvPr/>
        </p:nvSpPr>
        <p:spPr>
          <a:xfrm>
            <a:off x="2470121" y="972326"/>
            <a:ext cx="619080" cy="369332"/>
          </a:xfrm>
          <a:prstGeom prst="rect">
            <a:avLst/>
          </a:prstGeom>
          <a:noFill/>
        </p:spPr>
        <p:txBody>
          <a:bodyPr wrap="none" rtlCol="0">
            <a:spAutoFit/>
          </a:bodyPr>
          <a:lstStyle/>
          <a:p>
            <a:r>
              <a:rPr lang="en-AU" dirty="0"/>
              <a:t>EMR</a:t>
            </a:r>
            <a:endParaRPr lang="en-US" dirty="0"/>
          </a:p>
        </p:txBody>
      </p:sp>
      <p:sp>
        <p:nvSpPr>
          <p:cNvPr id="33" name="TextBox 32"/>
          <p:cNvSpPr txBox="1"/>
          <p:nvPr/>
        </p:nvSpPr>
        <p:spPr>
          <a:xfrm>
            <a:off x="502869" y="777217"/>
            <a:ext cx="439544" cy="307777"/>
          </a:xfrm>
          <a:prstGeom prst="rect">
            <a:avLst/>
          </a:prstGeom>
          <a:noFill/>
        </p:spPr>
        <p:txBody>
          <a:bodyPr wrap="none" rtlCol="0">
            <a:spAutoFit/>
          </a:bodyPr>
          <a:lstStyle/>
          <a:p>
            <a:r>
              <a:rPr lang="en-AU" sz="1400" b="1" dirty="0">
                <a:solidFill>
                  <a:srgbClr val="FF0000"/>
                </a:solidFill>
              </a:rPr>
              <a:t>hot</a:t>
            </a:r>
            <a:endParaRPr lang="en-US" sz="1400" b="1" dirty="0">
              <a:solidFill>
                <a:srgbClr val="FF0000"/>
              </a:solidFill>
            </a:endParaRPr>
          </a:p>
        </p:txBody>
      </p:sp>
      <p:sp>
        <p:nvSpPr>
          <p:cNvPr id="34" name="TextBox 33"/>
          <p:cNvSpPr txBox="1"/>
          <p:nvPr/>
        </p:nvSpPr>
        <p:spPr>
          <a:xfrm>
            <a:off x="507053" y="1417867"/>
            <a:ext cx="496354" cy="307777"/>
          </a:xfrm>
          <a:prstGeom prst="rect">
            <a:avLst/>
          </a:prstGeom>
          <a:noFill/>
        </p:spPr>
        <p:txBody>
          <a:bodyPr wrap="none" rtlCol="0">
            <a:spAutoFit/>
          </a:bodyPr>
          <a:lstStyle/>
          <a:p>
            <a:r>
              <a:rPr lang="en-AU" sz="1400" b="1" dirty="0">
                <a:solidFill>
                  <a:srgbClr val="0000FF"/>
                </a:solidFill>
              </a:rPr>
              <a:t>cold</a:t>
            </a:r>
            <a:endParaRPr lang="en-US" sz="1400" b="1" dirty="0">
              <a:solidFill>
                <a:srgbClr val="0000FF"/>
              </a:solidFill>
            </a:endParaRPr>
          </a:p>
        </p:txBody>
      </p:sp>
      <p:sp>
        <p:nvSpPr>
          <p:cNvPr id="35" name="TextBox 34"/>
          <p:cNvSpPr txBox="1"/>
          <p:nvPr/>
        </p:nvSpPr>
        <p:spPr>
          <a:xfrm>
            <a:off x="529405" y="66587"/>
            <a:ext cx="496354" cy="307777"/>
          </a:xfrm>
          <a:prstGeom prst="rect">
            <a:avLst/>
          </a:prstGeom>
          <a:noFill/>
        </p:spPr>
        <p:txBody>
          <a:bodyPr wrap="none" rtlCol="0">
            <a:spAutoFit/>
          </a:bodyPr>
          <a:lstStyle/>
          <a:p>
            <a:r>
              <a:rPr lang="en-AU" sz="1400" b="1" dirty="0">
                <a:solidFill>
                  <a:srgbClr val="0000FF"/>
                </a:solidFill>
              </a:rPr>
              <a:t>cold</a:t>
            </a:r>
            <a:endParaRPr lang="en-US" sz="1400" b="1" dirty="0">
              <a:solidFill>
                <a:srgbClr val="0000FF"/>
              </a:solidFill>
            </a:endParaRPr>
          </a:p>
        </p:txBody>
      </p:sp>
      <p:cxnSp>
        <p:nvCxnSpPr>
          <p:cNvPr id="37" name="Straight Arrow Connector 36"/>
          <p:cNvCxnSpPr/>
          <p:nvPr/>
        </p:nvCxnSpPr>
        <p:spPr>
          <a:xfrm rot="16200000" flipH="1">
            <a:off x="531626" y="1240183"/>
            <a:ext cx="3885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537722" y="600103"/>
            <a:ext cx="3885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0512" y="2934208"/>
            <a:ext cx="3965637" cy="307777"/>
          </a:xfrm>
          <a:prstGeom prst="rect">
            <a:avLst/>
          </a:prstGeom>
          <a:noFill/>
        </p:spPr>
        <p:txBody>
          <a:bodyPr wrap="none" rtlCol="0">
            <a:spAutoFit/>
          </a:bodyPr>
          <a:lstStyle/>
          <a:p>
            <a:r>
              <a:rPr lang="en-AU" sz="1400" dirty="0"/>
              <a:t>Energy is transferred from hot to cold by </a:t>
            </a:r>
            <a:r>
              <a:rPr lang="en-AU" sz="1400" i="1" dirty="0">
                <a:solidFill>
                  <a:srgbClr val="FF0000"/>
                </a:solidFill>
              </a:rPr>
              <a:t>convection</a:t>
            </a:r>
            <a:endParaRPr lang="en-US" sz="1400" i="1" dirty="0">
              <a:solidFill>
                <a:srgbClr val="FF0000"/>
              </a:solidFill>
            </a:endParaRPr>
          </a:p>
        </p:txBody>
      </p:sp>
    </p:spTree>
    <p:extLst>
      <p:ext uri="{BB962C8B-B14F-4D97-AF65-F5344CB8AC3E}">
        <p14:creationId xmlns:p14="http://schemas.microsoft.com/office/powerpoint/2010/main" val="360321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80" name="Picture 216" descr="Image result for image global ocean circulation patterns"/>
          <p:cNvPicPr>
            <a:picLocks noChangeAspect="1" noChangeArrowheads="1"/>
          </p:cNvPicPr>
          <p:nvPr/>
        </p:nvPicPr>
        <p:blipFill rotWithShape="1">
          <a:blip r:embed="rId2">
            <a:extLst>
              <a:ext uri="{28A0092B-C50C-407E-A947-70E740481C1C}">
                <a14:useLocalDpi xmlns:a14="http://schemas.microsoft.com/office/drawing/2010/main" val="0"/>
              </a:ext>
            </a:extLst>
          </a:blip>
          <a:srcRect l="1960" t="2252" r="4941" b="9898"/>
          <a:stretch/>
        </p:blipFill>
        <p:spPr bwMode="auto">
          <a:xfrm>
            <a:off x="239775" y="146305"/>
            <a:ext cx="4511041" cy="287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11605" y="1427457"/>
            <a:ext cx="439544" cy="307777"/>
          </a:xfrm>
          <a:prstGeom prst="rect">
            <a:avLst/>
          </a:prstGeom>
          <a:noFill/>
        </p:spPr>
        <p:txBody>
          <a:bodyPr wrap="none" rtlCol="0">
            <a:spAutoFit/>
          </a:bodyPr>
          <a:lstStyle/>
          <a:p>
            <a:r>
              <a:rPr lang="en-AU" sz="1400" b="1" dirty="0">
                <a:solidFill>
                  <a:srgbClr val="FF0000"/>
                </a:solidFill>
              </a:rPr>
              <a:t>hot</a:t>
            </a:r>
            <a:endParaRPr lang="en-US" sz="1400" b="1" dirty="0">
              <a:solidFill>
                <a:srgbClr val="FF0000"/>
              </a:solidFill>
            </a:endParaRPr>
          </a:p>
        </p:txBody>
      </p:sp>
      <p:sp>
        <p:nvSpPr>
          <p:cNvPr id="21" name="TextBox 20"/>
          <p:cNvSpPr txBox="1"/>
          <p:nvPr/>
        </p:nvSpPr>
        <p:spPr>
          <a:xfrm>
            <a:off x="2319597" y="2726475"/>
            <a:ext cx="496354" cy="307777"/>
          </a:xfrm>
          <a:prstGeom prst="rect">
            <a:avLst/>
          </a:prstGeom>
          <a:noFill/>
        </p:spPr>
        <p:txBody>
          <a:bodyPr wrap="none" rtlCol="0">
            <a:spAutoFit/>
          </a:bodyPr>
          <a:lstStyle/>
          <a:p>
            <a:r>
              <a:rPr lang="en-AU" sz="1400" b="1" dirty="0">
                <a:solidFill>
                  <a:srgbClr val="0000FF"/>
                </a:solidFill>
              </a:rPr>
              <a:t>cold</a:t>
            </a:r>
            <a:endParaRPr lang="en-US" sz="1400" b="1" dirty="0">
              <a:solidFill>
                <a:srgbClr val="0000FF"/>
              </a:solidFill>
            </a:endParaRPr>
          </a:p>
        </p:txBody>
      </p:sp>
      <p:sp>
        <p:nvSpPr>
          <p:cNvPr id="3" name="TextBox 2"/>
          <p:cNvSpPr txBox="1"/>
          <p:nvPr/>
        </p:nvSpPr>
        <p:spPr>
          <a:xfrm>
            <a:off x="235712" y="138176"/>
            <a:ext cx="1272271" cy="307777"/>
          </a:xfrm>
          <a:prstGeom prst="rect">
            <a:avLst/>
          </a:prstGeom>
          <a:solidFill>
            <a:schemeClr val="accent2">
              <a:lumMod val="20000"/>
              <a:lumOff val="80000"/>
            </a:schemeClr>
          </a:solidFill>
        </p:spPr>
        <p:txBody>
          <a:bodyPr wrap="none" rtlCol="0">
            <a:spAutoFit/>
          </a:bodyPr>
          <a:lstStyle/>
          <a:p>
            <a:r>
              <a:rPr lang="en-AU" sz="1400" dirty="0"/>
              <a:t>ocean currents</a:t>
            </a:r>
            <a:endParaRPr lang="en-US" sz="1400" dirty="0"/>
          </a:p>
        </p:txBody>
      </p:sp>
      <p:sp>
        <p:nvSpPr>
          <p:cNvPr id="22" name="TextBox 21"/>
          <p:cNvSpPr txBox="1"/>
          <p:nvPr/>
        </p:nvSpPr>
        <p:spPr>
          <a:xfrm>
            <a:off x="2744285" y="123483"/>
            <a:ext cx="496354" cy="307777"/>
          </a:xfrm>
          <a:prstGeom prst="rect">
            <a:avLst/>
          </a:prstGeom>
          <a:noFill/>
        </p:spPr>
        <p:txBody>
          <a:bodyPr wrap="none" rtlCol="0">
            <a:spAutoFit/>
          </a:bodyPr>
          <a:lstStyle/>
          <a:p>
            <a:r>
              <a:rPr lang="en-AU" sz="1400" b="1" dirty="0">
                <a:solidFill>
                  <a:srgbClr val="0000FF"/>
                </a:solidFill>
              </a:rPr>
              <a:t>cold</a:t>
            </a:r>
            <a:endParaRPr lang="en-US" sz="1400" b="1" dirty="0">
              <a:solidFill>
                <a:srgbClr val="0000FF"/>
              </a:solidFill>
            </a:endParaRPr>
          </a:p>
        </p:txBody>
      </p:sp>
    </p:spTree>
    <p:extLst>
      <p:ext uri="{BB962C8B-B14F-4D97-AF65-F5344CB8AC3E}">
        <p14:creationId xmlns:p14="http://schemas.microsoft.com/office/powerpoint/2010/main" val="224632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70" name="Picture 502" descr="Image result for image global atmospheric circulation patter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5040313" cy="32940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0" y="0"/>
            <a:ext cx="1743491" cy="307777"/>
          </a:xfrm>
          <a:prstGeom prst="rect">
            <a:avLst/>
          </a:prstGeom>
          <a:solidFill>
            <a:schemeClr val="accent2">
              <a:lumMod val="20000"/>
              <a:lumOff val="80000"/>
            </a:schemeClr>
          </a:solidFill>
        </p:spPr>
        <p:txBody>
          <a:bodyPr wrap="none" rtlCol="0">
            <a:spAutoFit/>
          </a:bodyPr>
          <a:lstStyle/>
          <a:p>
            <a:r>
              <a:rPr lang="en-AU" sz="1400" dirty="0"/>
              <a:t>atmospheric currents</a:t>
            </a:r>
            <a:endParaRPr lang="en-US" sz="1400" dirty="0"/>
          </a:p>
        </p:txBody>
      </p:sp>
    </p:spTree>
    <p:extLst>
      <p:ext uri="{BB962C8B-B14F-4D97-AF65-F5344CB8AC3E}">
        <p14:creationId xmlns:p14="http://schemas.microsoft.com/office/powerpoint/2010/main" val="304605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27" name="Picture 335" descr="Image result for image fence and metal gate on a fa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31" y="898041"/>
            <a:ext cx="2247393" cy="114387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08533">
            <a:off x="2602652" y="1599310"/>
            <a:ext cx="461604" cy="270129"/>
          </a:xfrm>
          <a:prstGeom prst="rect">
            <a:avLst/>
          </a:prstGeom>
          <a:noFill/>
          <a:extLst/>
        </p:spPr>
      </p:pic>
      <p:pic>
        <p:nvPicPr>
          <p:cNvPr id="46" name="Picture 6" descr="Image result for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35869">
            <a:off x="1760971" y="479271"/>
            <a:ext cx="478814" cy="280200"/>
          </a:xfrm>
          <a:prstGeom prst="rect">
            <a:avLst/>
          </a:prstGeom>
          <a:noFill/>
          <a:extLst/>
        </p:spPr>
      </p:pic>
      <p:cxnSp>
        <p:nvCxnSpPr>
          <p:cNvPr id="41" name="Straight Arrow Connector 40"/>
          <p:cNvCxnSpPr/>
          <p:nvPr/>
        </p:nvCxnSpPr>
        <p:spPr>
          <a:xfrm flipH="1" flipV="1">
            <a:off x="1857248" y="1438657"/>
            <a:ext cx="975360" cy="219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914146" y="717421"/>
            <a:ext cx="88435" cy="63589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7536" y="475488"/>
            <a:ext cx="1083310" cy="461665"/>
          </a:xfrm>
          <a:prstGeom prst="rect">
            <a:avLst/>
          </a:prstGeom>
          <a:noFill/>
        </p:spPr>
        <p:txBody>
          <a:bodyPr wrap="none" rtlCol="0">
            <a:spAutoFit/>
          </a:bodyPr>
          <a:lstStyle/>
          <a:p>
            <a:r>
              <a:rPr lang="en-AU" sz="1200" dirty="0"/>
              <a:t>MOREE N.S.W.</a:t>
            </a:r>
          </a:p>
          <a:p>
            <a:r>
              <a:rPr lang="en-AU" sz="1200" i="1" dirty="0">
                <a:latin typeface="Times New Roman" panose="02020603050405020304" pitchFamily="18" charset="0"/>
                <a:cs typeface="Times New Roman" panose="02020603050405020304" pitchFamily="18" charset="0"/>
              </a:rPr>
              <a:t>T</a:t>
            </a:r>
            <a:r>
              <a:rPr lang="en-AU" sz="1200" dirty="0"/>
              <a:t> = 41 </a:t>
            </a:r>
            <a:r>
              <a:rPr lang="en-AU" sz="1200" baseline="30000" dirty="0" err="1"/>
              <a:t>o</a:t>
            </a:r>
            <a:r>
              <a:rPr lang="en-AU" sz="1200" dirty="0" err="1"/>
              <a:t>C</a:t>
            </a:r>
            <a:endParaRPr lang="en-US" sz="1200" dirty="0"/>
          </a:p>
        </p:txBody>
      </p:sp>
      <p:sp>
        <p:nvSpPr>
          <p:cNvPr id="47" name="TextBox 46"/>
          <p:cNvSpPr txBox="1"/>
          <p:nvPr/>
        </p:nvSpPr>
        <p:spPr>
          <a:xfrm>
            <a:off x="2446529" y="268224"/>
            <a:ext cx="1633728" cy="738664"/>
          </a:xfrm>
          <a:prstGeom prst="rect">
            <a:avLst/>
          </a:prstGeom>
          <a:noFill/>
        </p:spPr>
        <p:txBody>
          <a:bodyPr wrap="square" rtlCol="0">
            <a:spAutoFit/>
          </a:bodyPr>
          <a:lstStyle/>
          <a:p>
            <a:r>
              <a:rPr lang="en-AU" sz="1400" dirty="0">
                <a:solidFill>
                  <a:srgbClr val="0000FF"/>
                </a:solidFill>
              </a:rPr>
              <a:t>you say the wooden fence feels </a:t>
            </a:r>
            <a:r>
              <a:rPr lang="en-AU" sz="1400" i="1" dirty="0">
                <a:solidFill>
                  <a:srgbClr val="0000FF"/>
                </a:solidFill>
              </a:rPr>
              <a:t>warm</a:t>
            </a:r>
            <a:r>
              <a:rPr lang="en-AU" sz="1400" dirty="0"/>
              <a:t> </a:t>
            </a:r>
            <a:endParaRPr lang="en-US" sz="1400" dirty="0"/>
          </a:p>
        </p:txBody>
      </p:sp>
      <p:sp>
        <p:nvSpPr>
          <p:cNvPr id="54" name="TextBox 53"/>
          <p:cNvSpPr txBox="1"/>
          <p:nvPr/>
        </p:nvSpPr>
        <p:spPr>
          <a:xfrm>
            <a:off x="2461825" y="1087120"/>
            <a:ext cx="2293056" cy="523220"/>
          </a:xfrm>
          <a:prstGeom prst="rect">
            <a:avLst/>
          </a:prstGeom>
          <a:noFill/>
        </p:spPr>
        <p:txBody>
          <a:bodyPr wrap="square" rtlCol="0">
            <a:spAutoFit/>
          </a:bodyPr>
          <a:lstStyle/>
          <a:p>
            <a:r>
              <a:rPr lang="en-AU" sz="1400" dirty="0">
                <a:solidFill>
                  <a:srgbClr val="FF0000"/>
                </a:solidFill>
              </a:rPr>
              <a:t>you say the metal gate fence feels </a:t>
            </a:r>
            <a:r>
              <a:rPr lang="en-AU" sz="1400" i="1" dirty="0">
                <a:solidFill>
                  <a:srgbClr val="FF0000"/>
                </a:solidFill>
              </a:rPr>
              <a:t>hot</a:t>
            </a:r>
            <a:r>
              <a:rPr lang="en-AU" sz="1400" dirty="0">
                <a:solidFill>
                  <a:srgbClr val="FF0000"/>
                </a:solidFill>
              </a:rPr>
              <a:t> </a:t>
            </a:r>
            <a:endParaRPr lang="en-US" sz="1400" dirty="0">
              <a:solidFill>
                <a:srgbClr val="FF0000"/>
              </a:solidFill>
            </a:endParaRPr>
          </a:p>
        </p:txBody>
      </p:sp>
      <p:sp>
        <p:nvSpPr>
          <p:cNvPr id="48" name="TextBox 47"/>
          <p:cNvSpPr txBox="1"/>
          <p:nvPr/>
        </p:nvSpPr>
        <p:spPr>
          <a:xfrm>
            <a:off x="162561" y="2198624"/>
            <a:ext cx="4307840" cy="1200329"/>
          </a:xfrm>
          <a:prstGeom prst="rect">
            <a:avLst/>
          </a:prstGeom>
          <a:noFill/>
        </p:spPr>
        <p:txBody>
          <a:bodyPr wrap="square" rtlCol="0">
            <a:spAutoFit/>
          </a:bodyPr>
          <a:lstStyle/>
          <a:p>
            <a:r>
              <a:rPr lang="en-AU" sz="1200" dirty="0"/>
              <a:t>If you measure the temperature of the metal gate and wooden fence with a thermometer, the two temperature will be the equal. You can’t judge temperature by touch, you need a </a:t>
            </a:r>
            <a:r>
              <a:rPr lang="en-AU" sz="1200" b="1" dirty="0">
                <a:solidFill>
                  <a:srgbClr val="7030A0"/>
                </a:solidFill>
              </a:rPr>
              <a:t>thermometer</a:t>
            </a:r>
            <a:r>
              <a:rPr lang="en-AU" sz="1200" dirty="0"/>
              <a:t>. Touching a surface, your hands responds to the rate at which energy is transferred due to a temperature difference and not the temperature of the surface.</a:t>
            </a:r>
            <a:endParaRPr lang="en-US" sz="1200" dirty="0"/>
          </a:p>
        </p:txBody>
      </p:sp>
    </p:spTree>
    <p:extLst>
      <p:ext uri="{BB962C8B-B14F-4D97-AF65-F5344CB8AC3E}">
        <p14:creationId xmlns:p14="http://schemas.microsoft.com/office/powerpoint/2010/main" val="70932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371475"/>
            <a:ext cx="1065212"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1414463" y="158750"/>
            <a:ext cx="22542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pPr algn="ctr"/>
            <a:r>
              <a:rPr lang="en-AU" altLang="en-US" sz="1100" b="1">
                <a:solidFill>
                  <a:srgbClr val="FF0000"/>
                </a:solidFill>
              </a:rPr>
              <a:t>MARATHON MAN WHO MELTED</a:t>
            </a:r>
          </a:p>
          <a:p>
            <a:pPr algn="ctr"/>
            <a:r>
              <a:rPr lang="en-AU" altLang="en-US" sz="1100" b="1">
                <a:solidFill>
                  <a:srgbClr val="FF0000"/>
                </a:solidFill>
              </a:rPr>
              <a:t>Meltdown Man     Feb 1988</a:t>
            </a:r>
          </a:p>
        </p:txBody>
      </p:sp>
      <p:sp>
        <p:nvSpPr>
          <p:cNvPr id="11" name="Text Box 6"/>
          <p:cNvSpPr txBox="1">
            <a:spLocks noChangeArrowheads="1"/>
          </p:cNvSpPr>
          <p:nvPr/>
        </p:nvSpPr>
        <p:spPr bwMode="auto">
          <a:xfrm>
            <a:off x="1243013" y="660400"/>
            <a:ext cx="2962275"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a:t>“It was just a fun run for a highly trained-trained athlete – until his temperature soared and the nightmare began”   </a:t>
            </a:r>
            <a:r>
              <a:rPr lang="en-AU" altLang="en-US" sz="800"/>
              <a:t>Woman’s Day Aug 14, 1990</a:t>
            </a:r>
          </a:p>
          <a:p>
            <a:endParaRPr lang="en-AU" altLang="en-US" sz="800"/>
          </a:p>
        </p:txBody>
      </p:sp>
      <p:sp>
        <p:nvSpPr>
          <p:cNvPr id="12" name="Text Box 7"/>
          <p:cNvSpPr txBox="1">
            <a:spLocks noChangeArrowheads="1"/>
          </p:cNvSpPr>
          <p:nvPr/>
        </p:nvSpPr>
        <p:spPr bwMode="auto">
          <a:xfrm>
            <a:off x="1277938" y="1204913"/>
            <a:ext cx="3024187"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100" b="1">
                <a:solidFill>
                  <a:srgbClr val="FF0000"/>
                </a:solidFill>
              </a:rPr>
              <a:t>EXTREME HEAT EXHAUSTION &amp; DEHYDRATION</a:t>
            </a:r>
          </a:p>
          <a:p>
            <a:r>
              <a:rPr lang="en-AU" altLang="en-US" sz="1100" b="1">
                <a:solidFill>
                  <a:srgbClr val="FF0000"/>
                </a:solidFill>
              </a:rPr>
              <a:t>Core temperature 39 °C to 45 °C</a:t>
            </a:r>
          </a:p>
          <a:p>
            <a:endParaRPr lang="en-AU" altLang="en-US" sz="1100" b="1">
              <a:solidFill>
                <a:srgbClr val="FF0000"/>
              </a:solidFill>
            </a:endParaRPr>
          </a:p>
          <a:p>
            <a:r>
              <a:rPr lang="en-AU" altLang="en-US" sz="900"/>
              <a:t>Mark’s muscles literally liquefied (rhabdomyolysis – liquification muscle protein), blood thickened like molasses and failed to clot, kidneys failed, stomach collapsed, heart raced, lung problems, immune system failed  - left leg amputated at hip (gangrene), coma (3 mths), mass 44 kg, could not walk, talk or roll over</a:t>
            </a:r>
          </a:p>
          <a:p>
            <a:r>
              <a:rPr lang="en-AU" altLang="en-US" sz="900"/>
              <a:t>31 operations </a:t>
            </a:r>
          </a:p>
        </p:txBody>
      </p:sp>
    </p:spTree>
    <p:extLst>
      <p:ext uri="{BB962C8B-B14F-4D97-AF65-F5344CB8AC3E}">
        <p14:creationId xmlns:p14="http://schemas.microsoft.com/office/powerpoint/2010/main" val="311656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a:xfrm>
            <a:off x="3452813" y="57150"/>
            <a:ext cx="1066800" cy="212725"/>
          </a:xfrm>
        </p:spPr>
        <p:txBody>
          <a:bodyPr/>
          <a:lstStyle/>
          <a:p>
            <a:fld id="{5CFD8069-AA77-4C15-AE31-7000AEE07617}" type="slidenum">
              <a:rPr lang="en-AU" altLang="en-US"/>
              <a:pPr/>
              <a:t>27</a:t>
            </a:fld>
            <a:endParaRPr lang="en-AU" altLang="en-US"/>
          </a:p>
        </p:txBody>
      </p:sp>
      <p:sp>
        <p:nvSpPr>
          <p:cNvPr id="6" name="Text Box 4"/>
          <p:cNvSpPr txBox="1">
            <a:spLocks noChangeArrowheads="1"/>
          </p:cNvSpPr>
          <p:nvPr/>
        </p:nvSpPr>
        <p:spPr bwMode="auto">
          <a:xfrm>
            <a:off x="142240" y="158750"/>
            <a:ext cx="424719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dirty="0"/>
              <a:t>Body temperature</a:t>
            </a:r>
          </a:p>
          <a:p>
            <a:endParaRPr lang="en-US" altLang="en-US" sz="1400" dirty="0"/>
          </a:p>
          <a:p>
            <a:r>
              <a:rPr lang="en-US" altLang="en-US" sz="1400" dirty="0"/>
              <a:t>        &gt; 40.6 </a:t>
            </a:r>
            <a:r>
              <a:rPr lang="en-US" altLang="en-US" sz="1400" baseline="30000" dirty="0" err="1"/>
              <a:t>o</a:t>
            </a:r>
            <a:r>
              <a:rPr lang="en-US" altLang="en-US" sz="1400" dirty="0" err="1"/>
              <a:t>C</a:t>
            </a:r>
            <a:r>
              <a:rPr lang="en-US" altLang="en-US" sz="1400" dirty="0"/>
              <a:t>  </a:t>
            </a:r>
            <a:r>
              <a:rPr lang="en-US" altLang="en-US" sz="1400" dirty="0">
                <a:sym typeface="Symbol" panose="05050102010706020507" pitchFamily="18" charset="2"/>
              </a:rPr>
              <a:t> cell growth stops</a:t>
            </a:r>
          </a:p>
          <a:p>
            <a:endParaRPr lang="en-US" altLang="en-US" sz="1400" dirty="0">
              <a:sym typeface="Symbol" panose="05050102010706020507" pitchFamily="18" charset="2"/>
            </a:endParaRPr>
          </a:p>
          <a:p>
            <a:r>
              <a:rPr lang="en-US" altLang="en-US" sz="1400" dirty="0">
                <a:sym typeface="Symbol" panose="05050102010706020507" pitchFamily="18" charset="2"/>
              </a:rPr>
              <a:t>        &gt; 42 </a:t>
            </a:r>
            <a:r>
              <a:rPr lang="en-US" altLang="en-US" sz="1400" baseline="30000" dirty="0" err="1">
                <a:sym typeface="Symbol" panose="05050102010706020507" pitchFamily="18" charset="2"/>
              </a:rPr>
              <a:t>o</a:t>
            </a:r>
            <a:r>
              <a:rPr lang="en-US" altLang="en-US" sz="1400" dirty="0" err="1">
                <a:sym typeface="Symbol" panose="05050102010706020507" pitchFamily="18" charset="2"/>
              </a:rPr>
              <a:t>C</a:t>
            </a:r>
            <a:r>
              <a:rPr lang="en-US" altLang="en-US" sz="1400" dirty="0">
                <a:sym typeface="Symbol" panose="05050102010706020507" pitchFamily="18" charset="2"/>
              </a:rPr>
              <a:t>      irreversible chemical damage to the brain,</a:t>
            </a:r>
          </a:p>
          <a:p>
            <a:r>
              <a:rPr lang="en-US" altLang="en-US" sz="1400" dirty="0">
                <a:sym typeface="Symbol" panose="05050102010706020507" pitchFamily="18" charset="2"/>
              </a:rPr>
              <a:t>                              kidneys, and other vital organs</a:t>
            </a:r>
          </a:p>
          <a:p>
            <a:endParaRPr lang="en-US" altLang="en-US" sz="1400" dirty="0">
              <a:sym typeface="Symbol" panose="05050102010706020507" pitchFamily="18" charset="2"/>
            </a:endParaRPr>
          </a:p>
          <a:p>
            <a:r>
              <a:rPr lang="en-US" altLang="en-US" sz="1400" dirty="0">
                <a:sym typeface="Symbol" panose="05050102010706020507" pitchFamily="18" charset="2"/>
              </a:rPr>
              <a:t>        &gt; 46 </a:t>
            </a:r>
            <a:r>
              <a:rPr lang="en-US" altLang="en-US" sz="1400" baseline="30000" dirty="0" err="1">
                <a:sym typeface="Symbol" panose="05050102010706020507" pitchFamily="18" charset="2"/>
              </a:rPr>
              <a:t>o</a:t>
            </a:r>
            <a:r>
              <a:rPr lang="en-US" altLang="en-US" sz="1400" dirty="0" err="1">
                <a:sym typeface="Symbol" panose="05050102010706020507" pitchFamily="18" charset="2"/>
              </a:rPr>
              <a:t>C</a:t>
            </a:r>
            <a:r>
              <a:rPr lang="en-US" altLang="en-US" sz="1400" dirty="0">
                <a:sym typeface="Symbol" panose="05050102010706020507" pitchFamily="18" charset="2"/>
              </a:rPr>
              <a:t>      </a:t>
            </a:r>
            <a:r>
              <a:rPr lang="en-US" altLang="en-US" sz="1400" dirty="0" err="1">
                <a:sym typeface="Symbol" panose="05050102010706020507" pitchFamily="18" charset="2"/>
              </a:rPr>
              <a:t>liquifications</a:t>
            </a:r>
            <a:r>
              <a:rPr lang="en-US" altLang="en-US" sz="1400" dirty="0">
                <a:sym typeface="Symbol" panose="05050102010706020507" pitchFamily="18" charset="2"/>
              </a:rPr>
              <a:t> of </a:t>
            </a:r>
            <a:r>
              <a:rPr lang="en-US" altLang="en-US" dirty="0">
                <a:sym typeface="Symbol" panose="05050102010706020507" pitchFamily="18" charset="2"/>
              </a:rPr>
              <a:t>proteins</a:t>
            </a:r>
          </a:p>
        </p:txBody>
      </p:sp>
      <p:sp>
        <p:nvSpPr>
          <p:cNvPr id="7" name="Text Box 6"/>
          <p:cNvSpPr txBox="1">
            <a:spLocks noChangeArrowheads="1"/>
          </p:cNvSpPr>
          <p:nvPr/>
        </p:nvSpPr>
        <p:spPr bwMode="auto">
          <a:xfrm>
            <a:off x="114237" y="2156524"/>
            <a:ext cx="426878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i="1" dirty="0" err="1">
                <a:solidFill>
                  <a:srgbClr val="0000FF"/>
                </a:solidFill>
                <a:latin typeface="Times New Roman" panose="02020603050405020304" pitchFamily="18" charset="0"/>
              </a:rPr>
              <a:t>T</a:t>
            </a:r>
            <a:r>
              <a:rPr lang="en-US" altLang="en-US" sz="1400" baseline="-25000" dirty="0" err="1">
                <a:solidFill>
                  <a:srgbClr val="0000FF"/>
                </a:solidFill>
              </a:rPr>
              <a:t>env</a:t>
            </a:r>
            <a:r>
              <a:rPr lang="en-US" altLang="en-US" sz="1400" dirty="0">
                <a:solidFill>
                  <a:srgbClr val="0000FF"/>
                </a:solidFill>
              </a:rPr>
              <a:t> &gt; 34 </a:t>
            </a:r>
            <a:r>
              <a:rPr lang="en-US" altLang="en-US" sz="1400" baseline="30000" dirty="0" err="1">
                <a:solidFill>
                  <a:srgbClr val="0000FF"/>
                </a:solidFill>
              </a:rPr>
              <a:t>o</a:t>
            </a:r>
            <a:r>
              <a:rPr lang="en-US" altLang="en-US" sz="1400" dirty="0" err="1">
                <a:solidFill>
                  <a:srgbClr val="0000FF"/>
                </a:solidFill>
              </a:rPr>
              <a:t>C</a:t>
            </a:r>
            <a:r>
              <a:rPr lang="en-US" altLang="en-US" sz="1400" dirty="0">
                <a:solidFill>
                  <a:srgbClr val="0000FF"/>
                </a:solidFill>
              </a:rPr>
              <a:t>  </a:t>
            </a:r>
            <a:r>
              <a:rPr lang="en-US" altLang="en-US" sz="1400" dirty="0">
                <a:solidFill>
                  <a:srgbClr val="0000FF"/>
                </a:solidFill>
                <a:sym typeface="Symbol" panose="05050102010706020507" pitchFamily="18" charset="2"/>
              </a:rPr>
              <a:t> evaporation of perspiration only effective</a:t>
            </a:r>
          </a:p>
          <a:p>
            <a:r>
              <a:rPr lang="en-US" altLang="en-US" sz="1400" dirty="0">
                <a:solidFill>
                  <a:srgbClr val="0000FF"/>
                </a:solidFill>
                <a:sym typeface="Symbol" panose="05050102010706020507" pitchFamily="18" charset="2"/>
              </a:rPr>
              <a:t>                            mechanism for cooling the body</a:t>
            </a:r>
          </a:p>
          <a:p>
            <a:endParaRPr lang="en-US" altLang="en-US" sz="1400" dirty="0">
              <a:solidFill>
                <a:srgbClr val="0000FF"/>
              </a:solidFill>
              <a:sym typeface="Symbol" panose="05050102010706020507" pitchFamily="18" charset="2"/>
            </a:endParaRPr>
          </a:p>
          <a:p>
            <a:r>
              <a:rPr lang="en-US" altLang="en-US" sz="1400" dirty="0">
                <a:solidFill>
                  <a:srgbClr val="0000FF"/>
                </a:solidFill>
                <a:sym typeface="Symbol" panose="05050102010706020507" pitchFamily="18" charset="2"/>
              </a:rPr>
              <a:t>                         </a:t>
            </a:r>
            <a:r>
              <a:rPr lang="en-US" altLang="en-US" sz="1400" dirty="0">
                <a:solidFill>
                  <a:srgbClr val="663300"/>
                </a:solidFill>
                <a:sym typeface="Symbol" panose="05050102010706020507" pitchFamily="18" charset="2"/>
              </a:rPr>
              <a:t>max rate of cooling ~ 650 W</a:t>
            </a:r>
          </a:p>
        </p:txBody>
      </p:sp>
    </p:spTree>
    <p:extLst>
      <p:ext uri="{BB962C8B-B14F-4D97-AF65-F5344CB8AC3E}">
        <p14:creationId xmlns:p14="http://schemas.microsoft.com/office/powerpoint/2010/main" val="37926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4"/>
          <p:cNvSpPr txBox="1">
            <a:spLocks noChangeArrowheads="1"/>
          </p:cNvSpPr>
          <p:nvPr/>
        </p:nvSpPr>
        <p:spPr bwMode="auto">
          <a:xfrm>
            <a:off x="55563" y="90488"/>
            <a:ext cx="2230437" cy="5270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100" b="1">
                <a:solidFill>
                  <a:srgbClr val="FF0000"/>
                </a:solidFill>
              </a:rPr>
              <a:t>THERMODYNAMIC SYSTEM</a:t>
            </a:r>
          </a:p>
          <a:p>
            <a:r>
              <a:rPr lang="en-AU" altLang="en-US" sz="1000"/>
              <a:t>     single or collection of objects</a:t>
            </a:r>
          </a:p>
          <a:p>
            <a:r>
              <a:rPr lang="en-AU" altLang="en-US" sz="1000"/>
              <a:t>     macroscopic &amp; microscopic views</a:t>
            </a:r>
          </a:p>
        </p:txBody>
      </p:sp>
      <p:sp>
        <p:nvSpPr>
          <p:cNvPr id="58" name="AutoShape 5"/>
          <p:cNvSpPr>
            <a:spLocks noChangeArrowheads="1"/>
          </p:cNvSpPr>
          <p:nvPr/>
        </p:nvSpPr>
        <p:spPr bwMode="auto">
          <a:xfrm>
            <a:off x="2214563" y="660400"/>
            <a:ext cx="2197100" cy="2197100"/>
          </a:xfrm>
          <a:prstGeom prst="can">
            <a:avLst>
              <a:gd name="adj" fmla="val 25000"/>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nchor="ct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sz="1000"/>
          </a:p>
        </p:txBody>
      </p:sp>
      <p:sp>
        <p:nvSpPr>
          <p:cNvPr id="63" name="Text Box 6"/>
          <p:cNvSpPr txBox="1">
            <a:spLocks noChangeArrowheads="1"/>
          </p:cNvSpPr>
          <p:nvPr/>
        </p:nvSpPr>
        <p:spPr bwMode="auto">
          <a:xfrm>
            <a:off x="3311525" y="241300"/>
            <a:ext cx="1030504" cy="35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dirty="0"/>
              <a:t>Environment</a:t>
            </a:r>
          </a:p>
          <a:p>
            <a:r>
              <a:rPr lang="en-AU" altLang="en-US" sz="1000" dirty="0"/>
              <a:t> or Surroundings</a:t>
            </a:r>
          </a:p>
        </p:txBody>
      </p:sp>
      <p:sp>
        <p:nvSpPr>
          <p:cNvPr id="64" name="Text Box 7"/>
          <p:cNvSpPr txBox="1">
            <a:spLocks noChangeArrowheads="1"/>
          </p:cNvSpPr>
          <p:nvPr/>
        </p:nvSpPr>
        <p:spPr bwMode="auto">
          <a:xfrm>
            <a:off x="862013" y="711200"/>
            <a:ext cx="1068387"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a:t>System boundary</a:t>
            </a:r>
          </a:p>
        </p:txBody>
      </p:sp>
      <p:sp>
        <p:nvSpPr>
          <p:cNvPr id="67" name="Text Box 11"/>
          <p:cNvSpPr txBox="1">
            <a:spLocks noChangeArrowheads="1"/>
          </p:cNvSpPr>
          <p:nvPr/>
        </p:nvSpPr>
        <p:spPr bwMode="auto">
          <a:xfrm>
            <a:off x="2790825" y="876300"/>
            <a:ext cx="661988" cy="212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100" b="1">
                <a:solidFill>
                  <a:srgbClr val="CC6600"/>
                </a:solidFill>
              </a:rPr>
              <a:t>SYSTEM</a:t>
            </a:r>
          </a:p>
        </p:txBody>
      </p:sp>
      <p:sp>
        <p:nvSpPr>
          <p:cNvPr id="68" name="Line 12"/>
          <p:cNvSpPr>
            <a:spLocks noChangeShapeType="1"/>
          </p:cNvSpPr>
          <p:nvPr/>
        </p:nvSpPr>
        <p:spPr bwMode="auto">
          <a:xfrm>
            <a:off x="1909763" y="885825"/>
            <a:ext cx="309562" cy="7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3"/>
          <p:cNvSpPr>
            <a:spLocks noChangeShapeType="1"/>
          </p:cNvSpPr>
          <p:nvPr/>
        </p:nvSpPr>
        <p:spPr bwMode="auto">
          <a:xfrm>
            <a:off x="1528763" y="2173288"/>
            <a:ext cx="97155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Text Box 14"/>
          <p:cNvSpPr txBox="1">
            <a:spLocks noChangeArrowheads="1"/>
          </p:cNvSpPr>
          <p:nvPr/>
        </p:nvSpPr>
        <p:spPr bwMode="auto">
          <a:xfrm>
            <a:off x="773113" y="2028825"/>
            <a:ext cx="585787"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a:solidFill>
                  <a:srgbClr val="FF0000"/>
                </a:solidFill>
              </a:rPr>
              <a:t>HEAT  </a:t>
            </a:r>
            <a:r>
              <a:rPr lang="en-AU" altLang="en-US" sz="1000" i="1">
                <a:solidFill>
                  <a:srgbClr val="FF0000"/>
                </a:solidFill>
                <a:latin typeface="Times New Roman" panose="02020603050405020304" pitchFamily="18" charset="0"/>
              </a:rPr>
              <a:t>Q</a:t>
            </a:r>
          </a:p>
        </p:txBody>
      </p:sp>
      <p:sp>
        <p:nvSpPr>
          <p:cNvPr id="71" name="Line 15"/>
          <p:cNvSpPr>
            <a:spLocks noChangeShapeType="1"/>
          </p:cNvSpPr>
          <p:nvPr/>
        </p:nvSpPr>
        <p:spPr bwMode="auto">
          <a:xfrm>
            <a:off x="1541463" y="2524125"/>
            <a:ext cx="973137" cy="0"/>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Text Box 16"/>
          <p:cNvSpPr txBox="1">
            <a:spLocks noChangeArrowheads="1"/>
          </p:cNvSpPr>
          <p:nvPr/>
        </p:nvSpPr>
        <p:spPr bwMode="auto">
          <a:xfrm>
            <a:off x="846138" y="2389188"/>
            <a:ext cx="6223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a:solidFill>
                  <a:srgbClr val="0000FF"/>
                </a:solidFill>
              </a:rPr>
              <a:t>WORK </a:t>
            </a:r>
            <a:r>
              <a:rPr lang="en-AU" altLang="en-US" sz="1000" i="1">
                <a:solidFill>
                  <a:srgbClr val="0000FF"/>
                </a:solidFill>
                <a:latin typeface="Times New Roman" panose="02020603050405020304" pitchFamily="18" charset="0"/>
              </a:rPr>
              <a:t>W</a:t>
            </a:r>
          </a:p>
        </p:txBody>
      </p:sp>
      <p:sp>
        <p:nvSpPr>
          <p:cNvPr id="73" name="Text Box 17"/>
          <p:cNvSpPr txBox="1">
            <a:spLocks noChangeArrowheads="1"/>
          </p:cNvSpPr>
          <p:nvPr/>
        </p:nvSpPr>
        <p:spPr bwMode="auto">
          <a:xfrm>
            <a:off x="2590800" y="1366838"/>
            <a:ext cx="1619250" cy="1263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b="1"/>
              <a:t>Quantity</a:t>
            </a:r>
            <a:r>
              <a:rPr lang="en-AU" altLang="en-US" sz="1000"/>
              <a:t>: mass </a:t>
            </a:r>
            <a:r>
              <a:rPr lang="en-AU" altLang="en-US" sz="1000" i="1">
                <a:latin typeface="Times New Roman" panose="02020603050405020304" pitchFamily="18" charset="0"/>
              </a:rPr>
              <a:t>m</a:t>
            </a:r>
            <a:r>
              <a:rPr lang="en-AU" altLang="en-US" sz="1000"/>
              <a:t>, moles </a:t>
            </a:r>
            <a:r>
              <a:rPr lang="en-AU" altLang="en-US" sz="1000" i="1">
                <a:latin typeface="Times New Roman" panose="02020603050405020304" pitchFamily="18" charset="0"/>
              </a:rPr>
              <a:t>n</a:t>
            </a:r>
          </a:p>
          <a:p>
            <a:r>
              <a:rPr lang="en-AU" altLang="en-US" sz="1000" i="1">
                <a:latin typeface="Times New Roman" panose="02020603050405020304" pitchFamily="18" charset="0"/>
              </a:rPr>
              <a:t>                 </a:t>
            </a:r>
            <a:r>
              <a:rPr lang="en-AU" altLang="en-US" sz="1000" i="1"/>
              <a:t># </a:t>
            </a:r>
            <a:r>
              <a:rPr lang="en-AU" altLang="en-US" sz="1000"/>
              <a:t>molecules</a:t>
            </a:r>
            <a:r>
              <a:rPr lang="en-AU" altLang="en-US" sz="1000">
                <a:latin typeface="Times New Roman" panose="02020603050405020304" pitchFamily="18" charset="0"/>
              </a:rPr>
              <a:t>, </a:t>
            </a:r>
            <a:r>
              <a:rPr lang="en-AU" altLang="en-US" sz="1000" i="1">
                <a:latin typeface="Times New Roman" panose="02020603050405020304" pitchFamily="18" charset="0"/>
              </a:rPr>
              <a:t>N</a:t>
            </a:r>
            <a:r>
              <a:rPr lang="en-AU" altLang="en-US" sz="1000">
                <a:latin typeface="Times New Roman" panose="02020603050405020304" pitchFamily="18" charset="0"/>
              </a:rPr>
              <a:t> </a:t>
            </a:r>
          </a:p>
          <a:p>
            <a:r>
              <a:rPr lang="en-AU" altLang="en-US" sz="1000" b="1"/>
              <a:t>Dimensions</a:t>
            </a:r>
            <a:r>
              <a:rPr lang="en-AU" altLang="en-US" sz="1000"/>
              <a:t>: length </a:t>
            </a:r>
            <a:r>
              <a:rPr lang="en-AU" altLang="en-US" sz="1000" i="1">
                <a:latin typeface="Times New Roman" panose="02020603050405020304" pitchFamily="18" charset="0"/>
              </a:rPr>
              <a:t>L</a:t>
            </a:r>
            <a:r>
              <a:rPr lang="en-AU" altLang="en-US" sz="1000"/>
              <a:t>, area </a:t>
            </a:r>
            <a:r>
              <a:rPr lang="en-AU" altLang="en-US" sz="1000" i="1"/>
              <a:t>A</a:t>
            </a:r>
            <a:r>
              <a:rPr lang="en-AU" altLang="en-US" sz="1000"/>
              <a:t>, volume </a:t>
            </a:r>
            <a:r>
              <a:rPr lang="en-AU" altLang="en-US" sz="1000" i="1">
                <a:latin typeface="Times New Roman" panose="02020603050405020304" pitchFamily="18" charset="0"/>
              </a:rPr>
              <a:t>V</a:t>
            </a:r>
          </a:p>
          <a:p>
            <a:r>
              <a:rPr lang="en-AU" altLang="en-US" sz="1000" b="1"/>
              <a:t>Pressure</a:t>
            </a:r>
            <a:r>
              <a:rPr lang="en-AU" altLang="en-US" sz="1000"/>
              <a:t> </a:t>
            </a:r>
            <a:r>
              <a:rPr lang="en-AU" altLang="en-US" sz="1000" i="1">
                <a:latin typeface="Times New Roman" panose="02020603050405020304" pitchFamily="18" charset="0"/>
              </a:rPr>
              <a:t>P</a:t>
            </a:r>
          </a:p>
          <a:p>
            <a:r>
              <a:rPr lang="en-AU" altLang="en-US" sz="1000" b="1"/>
              <a:t>Temperature</a:t>
            </a:r>
            <a:r>
              <a:rPr lang="en-AU" altLang="en-US" sz="1000"/>
              <a:t> </a:t>
            </a:r>
            <a:r>
              <a:rPr lang="en-AU" altLang="en-US" sz="1000" i="1">
                <a:latin typeface="Times New Roman" panose="02020603050405020304" pitchFamily="18" charset="0"/>
              </a:rPr>
              <a:t>T</a:t>
            </a:r>
          </a:p>
          <a:p>
            <a:r>
              <a:rPr lang="en-AU" altLang="en-US" sz="1000" b="1"/>
              <a:t>Internal Energy</a:t>
            </a:r>
            <a:r>
              <a:rPr lang="en-AU" altLang="en-US" sz="1000"/>
              <a:t> </a:t>
            </a:r>
            <a:r>
              <a:rPr lang="en-AU" altLang="en-US" sz="1000" i="1">
                <a:latin typeface="Times New Roman" panose="02020603050405020304" pitchFamily="18" charset="0"/>
              </a:rPr>
              <a:t>U</a:t>
            </a:r>
          </a:p>
          <a:p>
            <a:r>
              <a:rPr lang="en-AU" altLang="en-US" sz="1000" b="1"/>
              <a:t>Entropy</a:t>
            </a:r>
            <a:r>
              <a:rPr lang="en-AU" altLang="en-US" sz="1000"/>
              <a:t> </a:t>
            </a:r>
            <a:r>
              <a:rPr lang="en-AU" altLang="en-US" sz="1000" i="1">
                <a:latin typeface="Times New Roman" panose="02020603050405020304" pitchFamily="18" charset="0"/>
              </a:rPr>
              <a:t>S</a:t>
            </a:r>
          </a:p>
        </p:txBody>
      </p:sp>
      <p:sp>
        <p:nvSpPr>
          <p:cNvPr id="74" name="Text Box 19"/>
          <p:cNvSpPr txBox="1">
            <a:spLocks noChangeArrowheads="1"/>
          </p:cNvSpPr>
          <p:nvPr/>
        </p:nvSpPr>
        <p:spPr bwMode="auto">
          <a:xfrm>
            <a:off x="90488" y="1073150"/>
            <a:ext cx="1908175" cy="8159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b="1"/>
              <a:t>Thermodynamic process</a:t>
            </a:r>
            <a:r>
              <a:rPr lang="en-AU" altLang="en-US" sz="1000"/>
              <a:t>: changes in </a:t>
            </a:r>
            <a:r>
              <a:rPr lang="en-AU" altLang="en-US" sz="1000" i="1">
                <a:latin typeface="Times New Roman" panose="02020603050405020304" pitchFamily="18" charset="0"/>
              </a:rPr>
              <a:t>p</a:t>
            </a:r>
            <a:r>
              <a:rPr lang="en-AU" altLang="en-US" sz="1000">
                <a:latin typeface="Times New Roman" panose="02020603050405020304" pitchFamily="18" charset="0"/>
              </a:rPr>
              <a:t>,</a:t>
            </a:r>
            <a:r>
              <a:rPr lang="en-AU" altLang="en-US" sz="1000" i="1">
                <a:latin typeface="Times New Roman" panose="02020603050405020304" pitchFamily="18" charset="0"/>
              </a:rPr>
              <a:t>V</a:t>
            </a:r>
            <a:r>
              <a:rPr lang="en-AU" altLang="en-US" sz="1000">
                <a:latin typeface="Times New Roman" panose="02020603050405020304" pitchFamily="18" charset="0"/>
              </a:rPr>
              <a:t>,</a:t>
            </a:r>
            <a:r>
              <a:rPr lang="en-AU" altLang="en-US" sz="1000" i="1">
                <a:latin typeface="Times New Roman" panose="02020603050405020304" pitchFamily="18" charset="0"/>
              </a:rPr>
              <a:t>T</a:t>
            </a:r>
            <a:r>
              <a:rPr lang="en-AU" altLang="en-US" sz="1000">
                <a:latin typeface="Times New Roman" panose="02020603050405020304" pitchFamily="18" charset="0"/>
              </a:rPr>
              <a:t>, </a:t>
            </a:r>
            <a:r>
              <a:rPr lang="en-AU" altLang="en-US" sz="1000" i="1">
                <a:latin typeface="Times New Roman" panose="02020603050405020304" pitchFamily="18" charset="0"/>
              </a:rPr>
              <a:t>U</a:t>
            </a:r>
            <a:r>
              <a:rPr lang="en-AU" altLang="en-US" sz="1000">
                <a:latin typeface="Times New Roman" panose="02020603050405020304" pitchFamily="18" charset="0"/>
              </a:rPr>
              <a:t>, </a:t>
            </a:r>
            <a:r>
              <a:rPr lang="en-AU" altLang="en-US" sz="1000" i="1">
                <a:latin typeface="Times New Roman" panose="02020603050405020304" pitchFamily="18" charset="0"/>
              </a:rPr>
              <a:t>S</a:t>
            </a:r>
            <a:r>
              <a:rPr lang="en-AU" altLang="en-US" sz="1000"/>
              <a:t>… by heat </a:t>
            </a:r>
            <a:r>
              <a:rPr lang="en-AU" altLang="en-US" sz="1000" b="1" i="1">
                <a:solidFill>
                  <a:srgbClr val="FF0000"/>
                </a:solidFill>
                <a:latin typeface="Times New Roman" panose="02020603050405020304" pitchFamily="18" charset="0"/>
              </a:rPr>
              <a:t>Q</a:t>
            </a:r>
            <a:r>
              <a:rPr lang="en-AU" altLang="en-US" sz="1000"/>
              <a:t> added or removed and/or work done </a:t>
            </a:r>
            <a:r>
              <a:rPr lang="en-AU" altLang="en-US" sz="1000" b="1" i="1">
                <a:solidFill>
                  <a:srgbClr val="0000CC"/>
                </a:solidFill>
                <a:latin typeface="Times New Roman" panose="02020603050405020304" pitchFamily="18" charset="0"/>
              </a:rPr>
              <a:t>W</a:t>
            </a:r>
            <a:r>
              <a:rPr lang="en-AU" altLang="en-US" sz="1000"/>
              <a:t> </a:t>
            </a:r>
            <a:r>
              <a:rPr lang="en-AU" altLang="en-US" sz="1000" b="1">
                <a:solidFill>
                  <a:srgbClr val="0000CC"/>
                </a:solidFill>
              </a:rPr>
              <a:t>on</a:t>
            </a:r>
            <a:r>
              <a:rPr lang="en-AU" altLang="en-US" sz="1000"/>
              <a:t> or </a:t>
            </a:r>
            <a:r>
              <a:rPr lang="en-AU" altLang="en-US" sz="1000" b="1">
                <a:solidFill>
                  <a:srgbClr val="0000CC"/>
                </a:solidFill>
              </a:rPr>
              <a:t>by</a:t>
            </a:r>
            <a:r>
              <a:rPr lang="en-AU" altLang="en-US" sz="1000" b="1"/>
              <a:t> </a:t>
            </a:r>
            <a:r>
              <a:rPr lang="en-AU" altLang="en-US" sz="1000"/>
              <a:t>the system</a:t>
            </a:r>
          </a:p>
        </p:txBody>
      </p:sp>
    </p:spTree>
    <p:extLst>
      <p:ext uri="{BB962C8B-B14F-4D97-AF65-F5344CB8AC3E}">
        <p14:creationId xmlns:p14="http://schemas.microsoft.com/office/powerpoint/2010/main" val="2915465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24" name="Picture 488" descr="Image result for image gas molecules moving abou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64853" y="966502"/>
            <a:ext cx="1388427" cy="142382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image br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23562">
            <a:off x="434849" y="1820653"/>
            <a:ext cx="930656" cy="46928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267456" y="971296"/>
            <a:ext cx="1402080" cy="140614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733296" y="957072"/>
            <a:ext cx="1402080" cy="140614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29616" y="965200"/>
            <a:ext cx="1402080" cy="140614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72" y="2507488"/>
            <a:ext cx="1107484" cy="104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910336" y="2129536"/>
            <a:ext cx="32512" cy="7802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0418" name="Picture 482" descr="Image result for image wa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77" y="1715834"/>
            <a:ext cx="1349247" cy="62566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81152" y="312928"/>
            <a:ext cx="4060599" cy="307777"/>
          </a:xfrm>
          <a:prstGeom prst="rect">
            <a:avLst/>
          </a:prstGeom>
          <a:noFill/>
        </p:spPr>
        <p:txBody>
          <a:bodyPr wrap="none" rtlCol="0">
            <a:spAutoFit/>
          </a:bodyPr>
          <a:lstStyle/>
          <a:p>
            <a:r>
              <a:rPr lang="en-AU" sz="1400" dirty="0"/>
              <a:t>solid                           liquid                                 gas            </a:t>
            </a:r>
            <a:endParaRPr lang="en-US" sz="1400" dirty="0"/>
          </a:p>
        </p:txBody>
      </p:sp>
      <p:sp>
        <p:nvSpPr>
          <p:cNvPr id="23" name="Arrow: Right 22"/>
          <p:cNvSpPr/>
          <p:nvPr/>
        </p:nvSpPr>
        <p:spPr>
          <a:xfrm>
            <a:off x="1438656" y="418592"/>
            <a:ext cx="426720" cy="65024"/>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p:cNvSpPr/>
          <p:nvPr/>
        </p:nvSpPr>
        <p:spPr>
          <a:xfrm>
            <a:off x="2871216" y="416560"/>
            <a:ext cx="426720" cy="65024"/>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p:cNvSpPr/>
          <p:nvPr/>
        </p:nvSpPr>
        <p:spPr>
          <a:xfrm rot="10800000">
            <a:off x="1424432" y="558800"/>
            <a:ext cx="426720" cy="65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p:cNvSpPr/>
          <p:nvPr/>
        </p:nvSpPr>
        <p:spPr>
          <a:xfrm rot="10800000">
            <a:off x="2881376" y="577088"/>
            <a:ext cx="426720" cy="65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02080" y="178816"/>
            <a:ext cx="471604" cy="276999"/>
          </a:xfrm>
          <a:prstGeom prst="rect">
            <a:avLst/>
          </a:prstGeom>
          <a:noFill/>
        </p:spPr>
        <p:txBody>
          <a:bodyPr wrap="none" rtlCol="0">
            <a:spAutoFit/>
          </a:bodyPr>
          <a:lstStyle/>
          <a:p>
            <a:r>
              <a:rPr lang="en-AU" sz="1200" dirty="0"/>
              <a:t>melt</a:t>
            </a:r>
            <a:endParaRPr lang="en-US" sz="1200" dirty="0"/>
          </a:p>
        </p:txBody>
      </p:sp>
      <p:sp>
        <p:nvSpPr>
          <p:cNvPr id="52" name="TextBox 51"/>
          <p:cNvSpPr txBox="1"/>
          <p:nvPr/>
        </p:nvSpPr>
        <p:spPr>
          <a:xfrm>
            <a:off x="1371600" y="603504"/>
            <a:ext cx="568810" cy="276999"/>
          </a:xfrm>
          <a:prstGeom prst="rect">
            <a:avLst/>
          </a:prstGeom>
          <a:noFill/>
        </p:spPr>
        <p:txBody>
          <a:bodyPr wrap="none" rtlCol="0">
            <a:spAutoFit/>
          </a:bodyPr>
          <a:lstStyle/>
          <a:p>
            <a:r>
              <a:rPr lang="en-AU" sz="1200" dirty="0"/>
              <a:t>freeze</a:t>
            </a:r>
            <a:endParaRPr lang="en-US" sz="1200" dirty="0"/>
          </a:p>
        </p:txBody>
      </p:sp>
      <p:sp>
        <p:nvSpPr>
          <p:cNvPr id="55" name="TextBox 54"/>
          <p:cNvSpPr txBox="1"/>
          <p:nvPr/>
        </p:nvSpPr>
        <p:spPr>
          <a:xfrm>
            <a:off x="2686304" y="605536"/>
            <a:ext cx="786113" cy="276999"/>
          </a:xfrm>
          <a:prstGeom prst="rect">
            <a:avLst/>
          </a:prstGeom>
          <a:noFill/>
        </p:spPr>
        <p:txBody>
          <a:bodyPr wrap="none" rtlCol="0">
            <a:spAutoFit/>
          </a:bodyPr>
          <a:lstStyle/>
          <a:p>
            <a:r>
              <a:rPr lang="en-AU" sz="1200" dirty="0"/>
              <a:t>condense</a:t>
            </a:r>
            <a:endParaRPr lang="en-US" sz="1200" dirty="0"/>
          </a:p>
        </p:txBody>
      </p:sp>
      <p:sp>
        <p:nvSpPr>
          <p:cNvPr id="56" name="TextBox 55"/>
          <p:cNvSpPr txBox="1"/>
          <p:nvPr/>
        </p:nvSpPr>
        <p:spPr>
          <a:xfrm>
            <a:off x="2753360" y="164592"/>
            <a:ext cx="417102" cy="276999"/>
          </a:xfrm>
          <a:prstGeom prst="rect">
            <a:avLst/>
          </a:prstGeom>
          <a:noFill/>
        </p:spPr>
        <p:txBody>
          <a:bodyPr wrap="none" rtlCol="0">
            <a:spAutoFit/>
          </a:bodyPr>
          <a:lstStyle/>
          <a:p>
            <a:r>
              <a:rPr lang="en-AU" sz="1200" dirty="0"/>
              <a:t>boil</a:t>
            </a:r>
            <a:endParaRPr lang="en-US" sz="1200" dirty="0"/>
          </a:p>
        </p:txBody>
      </p:sp>
      <p:pic>
        <p:nvPicPr>
          <p:cNvPr id="40420" name="Picture 484" descr="Image result for image water molecules moving about"/>
          <p:cNvPicPr>
            <a:picLocks noChangeAspect="1" noChangeArrowheads="1"/>
          </p:cNvPicPr>
          <p:nvPr/>
        </p:nvPicPr>
        <p:blipFill rotWithShape="1">
          <a:blip r:embed="rId6">
            <a:extLst>
              <a:ext uri="{28A0092B-C50C-407E-A947-70E740481C1C}">
                <a14:useLocalDpi xmlns:a14="http://schemas.microsoft.com/office/drawing/2010/main" val="0"/>
              </a:ext>
            </a:extLst>
          </a:blip>
          <a:srcRect t="5985"/>
          <a:stretch/>
        </p:blipFill>
        <p:spPr bwMode="auto">
          <a:xfrm>
            <a:off x="1934274" y="2588768"/>
            <a:ext cx="950722" cy="893826"/>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p:cNvCxnSpPr/>
          <p:nvPr/>
        </p:nvCxnSpPr>
        <p:spPr>
          <a:xfrm>
            <a:off x="2416048" y="2119376"/>
            <a:ext cx="32512" cy="78028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pic>
        <p:nvPicPr>
          <p:cNvPr id="40422" name="Picture 486" descr="Image result for image gas molecules moving abou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0217" y="2560972"/>
            <a:ext cx="976439" cy="91781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p:cNvCxnSpPr/>
          <p:nvPr/>
        </p:nvCxnSpPr>
        <p:spPr>
          <a:xfrm flipH="1">
            <a:off x="4064000" y="1885696"/>
            <a:ext cx="174752" cy="8493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2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mage result for image steam engine">
            <a:extLst>
              <a:ext uri="{FF2B5EF4-FFF2-40B4-BE49-F238E27FC236}">
                <a16:creationId xmlns:a16="http://schemas.microsoft.com/office/drawing/2014/main" id="{2B4C5AD3-B973-430D-BCA4-D39C29A43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4" r="7326" b="12984"/>
          <a:stretch/>
        </p:blipFill>
        <p:spPr bwMode="auto">
          <a:xfrm>
            <a:off x="719327" y="219075"/>
            <a:ext cx="3507233" cy="2751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D71CA9E-4B0B-4A34-88FE-317E6EED54AE}"/>
              </a:ext>
            </a:extLst>
          </p:cNvPr>
          <p:cNvSpPr/>
          <p:nvPr/>
        </p:nvSpPr>
        <p:spPr>
          <a:xfrm>
            <a:off x="1064768" y="1081024"/>
            <a:ext cx="2101088" cy="159308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361673-138D-4EC5-828E-2217E30939B7}"/>
              </a:ext>
            </a:extLst>
          </p:cNvPr>
          <p:cNvSpPr txBox="1"/>
          <p:nvPr/>
        </p:nvSpPr>
        <p:spPr>
          <a:xfrm>
            <a:off x="1036320" y="1690624"/>
            <a:ext cx="2181110" cy="338554"/>
          </a:xfrm>
          <a:prstGeom prst="rect">
            <a:avLst/>
          </a:prstGeom>
          <a:noFill/>
        </p:spPr>
        <p:txBody>
          <a:bodyPr wrap="none" rtlCol="0">
            <a:spAutoFit/>
          </a:bodyPr>
          <a:lstStyle/>
          <a:p>
            <a:r>
              <a:rPr lang="en-AU" sz="1600" dirty="0">
                <a:solidFill>
                  <a:srgbClr val="FF0000"/>
                </a:solidFill>
              </a:rPr>
              <a:t>Thermodynamic System</a:t>
            </a:r>
            <a:endParaRPr lang="en-US" sz="1600" dirty="0">
              <a:solidFill>
                <a:srgbClr val="FF0000"/>
              </a:solidFill>
            </a:endParaRPr>
          </a:p>
        </p:txBody>
      </p:sp>
    </p:spTree>
    <p:extLst>
      <p:ext uri="{BB962C8B-B14F-4D97-AF65-F5344CB8AC3E}">
        <p14:creationId xmlns:p14="http://schemas.microsoft.com/office/powerpoint/2010/main" val="317682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6" descr="kyl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53226"/>
            <a:ext cx="1519047" cy="13668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Red Hot Chili Pep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434" y="153226"/>
            <a:ext cx="1150429" cy="137001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1" descr="Spa"/>
          <p:cNvPicPr>
            <a:picLocks noChangeAspect="1" noChangeArrowheads="1"/>
          </p:cNvPicPr>
          <p:nvPr/>
        </p:nvPicPr>
        <p:blipFill>
          <a:blip r:embed="rId4">
            <a:lum bright="18000"/>
            <a:extLst>
              <a:ext uri="{28A0092B-C50C-407E-A947-70E740481C1C}">
                <a14:useLocalDpi xmlns:a14="http://schemas.microsoft.com/office/drawing/2010/main" val="0"/>
              </a:ext>
            </a:extLst>
          </a:blip>
          <a:srcRect r="9923"/>
          <a:stretch>
            <a:fillRect/>
          </a:stretch>
        </p:blipFill>
        <p:spPr bwMode="auto">
          <a:xfrm>
            <a:off x="403860" y="1519809"/>
            <a:ext cx="1296988" cy="9366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wallpaper_boat_iceberg"/>
          <p:cNvPicPr>
            <a:picLocks noChangeAspect="1" noChangeArrowheads="1"/>
          </p:cNvPicPr>
          <p:nvPr/>
        </p:nvPicPr>
        <p:blipFill>
          <a:blip r:embed="rId5">
            <a:extLst>
              <a:ext uri="{28A0092B-C50C-407E-A947-70E740481C1C}">
                <a14:useLocalDpi xmlns:a14="http://schemas.microsoft.com/office/drawing/2010/main" val="0"/>
              </a:ext>
            </a:extLst>
          </a:blip>
          <a:srcRect l="34610" t="9750" b="16469"/>
          <a:stretch>
            <a:fillRect/>
          </a:stretch>
        </p:blipFill>
        <p:spPr bwMode="auto">
          <a:xfrm>
            <a:off x="1707134" y="1515872"/>
            <a:ext cx="1162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761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4"/>
          <p:cNvSpPr txBox="1">
            <a:spLocks noChangeArrowheads="1"/>
          </p:cNvSpPr>
          <p:nvPr/>
        </p:nvSpPr>
        <p:spPr bwMode="auto">
          <a:xfrm>
            <a:off x="287973" y="2826195"/>
            <a:ext cx="1051344" cy="19785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dirty="0"/>
              <a:t>translational K.E.</a:t>
            </a:r>
          </a:p>
        </p:txBody>
      </p:sp>
      <p:sp>
        <p:nvSpPr>
          <p:cNvPr id="19" name="Oval 5"/>
          <p:cNvSpPr>
            <a:spLocks noChangeArrowheads="1"/>
          </p:cNvSpPr>
          <p:nvPr/>
        </p:nvSpPr>
        <p:spPr bwMode="auto">
          <a:xfrm>
            <a:off x="535686" y="1710563"/>
            <a:ext cx="142875" cy="1285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6"/>
          <p:cNvSpPr>
            <a:spLocks noChangeArrowheads="1"/>
          </p:cNvSpPr>
          <p:nvPr/>
        </p:nvSpPr>
        <p:spPr bwMode="auto">
          <a:xfrm>
            <a:off x="894461" y="1647063"/>
            <a:ext cx="144463"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7"/>
          <p:cNvSpPr>
            <a:spLocks noChangeArrowheads="1"/>
          </p:cNvSpPr>
          <p:nvPr/>
        </p:nvSpPr>
        <p:spPr bwMode="auto">
          <a:xfrm>
            <a:off x="894461" y="2383663"/>
            <a:ext cx="144463"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8"/>
          <p:cNvSpPr>
            <a:spLocks noChangeArrowheads="1"/>
          </p:cNvSpPr>
          <p:nvPr/>
        </p:nvSpPr>
        <p:spPr bwMode="auto">
          <a:xfrm>
            <a:off x="499174" y="2351913"/>
            <a:ext cx="142875"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9"/>
          <p:cNvSpPr>
            <a:spLocks noChangeArrowheads="1"/>
          </p:cNvSpPr>
          <p:nvPr/>
        </p:nvSpPr>
        <p:spPr bwMode="auto">
          <a:xfrm>
            <a:off x="426149" y="1934401"/>
            <a:ext cx="144462" cy="1285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10"/>
          <p:cNvSpPr>
            <a:spLocks noChangeArrowheads="1"/>
          </p:cNvSpPr>
          <p:nvPr/>
        </p:nvSpPr>
        <p:spPr bwMode="auto">
          <a:xfrm>
            <a:off x="857949" y="2062988"/>
            <a:ext cx="144462" cy="1285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1"/>
          <p:cNvSpPr>
            <a:spLocks noChangeShapeType="1"/>
          </p:cNvSpPr>
          <p:nvPr/>
        </p:nvSpPr>
        <p:spPr bwMode="auto">
          <a:xfrm flipH="1">
            <a:off x="426149" y="2415413"/>
            <a:ext cx="144462" cy="352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2"/>
          <p:cNvSpPr>
            <a:spLocks noChangeShapeType="1"/>
          </p:cNvSpPr>
          <p:nvPr/>
        </p:nvSpPr>
        <p:spPr bwMode="auto">
          <a:xfrm flipH="1" flipV="1">
            <a:off x="859536" y="2318576"/>
            <a:ext cx="107950" cy="128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3"/>
          <p:cNvSpPr>
            <a:spLocks noChangeShapeType="1"/>
          </p:cNvSpPr>
          <p:nvPr/>
        </p:nvSpPr>
        <p:spPr bwMode="auto">
          <a:xfrm>
            <a:off x="535686" y="2031238"/>
            <a:ext cx="287338" cy="5445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4"/>
          <p:cNvSpPr>
            <a:spLocks noChangeShapeType="1"/>
          </p:cNvSpPr>
          <p:nvPr/>
        </p:nvSpPr>
        <p:spPr bwMode="auto">
          <a:xfrm flipH="1">
            <a:off x="426149" y="1774063"/>
            <a:ext cx="180975" cy="650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5"/>
          <p:cNvSpPr>
            <a:spLocks noChangeShapeType="1"/>
          </p:cNvSpPr>
          <p:nvPr/>
        </p:nvSpPr>
        <p:spPr bwMode="auto">
          <a:xfrm flipV="1">
            <a:off x="930974" y="1870901"/>
            <a:ext cx="252412" cy="2238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6"/>
          <p:cNvSpPr>
            <a:spLocks noChangeShapeType="1"/>
          </p:cNvSpPr>
          <p:nvPr/>
        </p:nvSpPr>
        <p:spPr bwMode="auto">
          <a:xfrm flipH="1">
            <a:off x="751586" y="1710563"/>
            <a:ext cx="179388"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2854198" y="1923415"/>
            <a:ext cx="1116013" cy="354013"/>
            <a:chOff x="1399286" y="1647063"/>
            <a:chExt cx="1116013" cy="354013"/>
          </a:xfrm>
        </p:grpSpPr>
        <p:sp>
          <p:nvSpPr>
            <p:cNvPr id="14" name="Text Box 3"/>
            <p:cNvSpPr txBox="1">
              <a:spLocks noChangeArrowheads="1"/>
            </p:cNvSpPr>
            <p:nvPr/>
          </p:nvSpPr>
          <p:spPr bwMode="auto">
            <a:xfrm>
              <a:off x="1497711" y="1804226"/>
              <a:ext cx="85725"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endParaRPr lang="en-US" altLang="en-US" sz="1000"/>
            </a:p>
          </p:txBody>
        </p:sp>
        <p:sp>
          <p:nvSpPr>
            <p:cNvPr id="32" name="Oval 17"/>
            <p:cNvSpPr>
              <a:spLocks noChangeArrowheads="1"/>
            </p:cNvSpPr>
            <p:nvPr/>
          </p:nvSpPr>
          <p:spPr bwMode="auto">
            <a:xfrm>
              <a:off x="1470724" y="1807401"/>
              <a:ext cx="144462"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8"/>
            <p:cNvSpPr>
              <a:spLocks noChangeArrowheads="1"/>
            </p:cNvSpPr>
            <p:nvPr/>
          </p:nvSpPr>
          <p:spPr bwMode="auto">
            <a:xfrm>
              <a:off x="2370836" y="1807401"/>
              <a:ext cx="144463"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 name="Group 19"/>
            <p:cNvGrpSpPr>
              <a:grpSpLocks/>
            </p:cNvGrpSpPr>
            <p:nvPr/>
          </p:nvGrpSpPr>
          <p:grpSpPr bwMode="auto">
            <a:xfrm>
              <a:off x="1543749" y="1774063"/>
              <a:ext cx="885825" cy="163513"/>
              <a:chOff x="1292" y="3475"/>
              <a:chExt cx="1117" cy="230"/>
            </a:xfrm>
          </p:grpSpPr>
          <p:grpSp>
            <p:nvGrpSpPr>
              <p:cNvPr id="35" name="Group 20"/>
              <p:cNvGrpSpPr>
                <a:grpSpLocks/>
              </p:cNvGrpSpPr>
              <p:nvPr/>
            </p:nvGrpSpPr>
            <p:grpSpPr bwMode="auto">
              <a:xfrm>
                <a:off x="1292" y="3475"/>
                <a:ext cx="279" cy="227"/>
                <a:chOff x="1292" y="3475"/>
                <a:chExt cx="279" cy="227"/>
              </a:xfrm>
            </p:grpSpPr>
            <p:sp>
              <p:nvSpPr>
                <p:cNvPr id="45" name="Line 21"/>
                <p:cNvSpPr>
                  <a:spLocks noChangeShapeType="1"/>
                </p:cNvSpPr>
                <p:nvPr/>
              </p:nvSpPr>
              <p:spPr bwMode="auto">
                <a:xfrm flipV="1">
                  <a:off x="1292"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22"/>
                <p:cNvSpPr>
                  <a:spLocks noChangeShapeType="1"/>
                </p:cNvSpPr>
                <p:nvPr/>
              </p:nvSpPr>
              <p:spPr bwMode="auto">
                <a:xfrm flipH="1" flipV="1">
                  <a:off x="1434"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 name="Group 23"/>
              <p:cNvGrpSpPr>
                <a:grpSpLocks/>
              </p:cNvGrpSpPr>
              <p:nvPr/>
            </p:nvGrpSpPr>
            <p:grpSpPr bwMode="auto">
              <a:xfrm>
                <a:off x="1565" y="3475"/>
                <a:ext cx="279" cy="227"/>
                <a:chOff x="1292" y="3475"/>
                <a:chExt cx="279" cy="227"/>
              </a:xfrm>
            </p:grpSpPr>
            <p:sp>
              <p:nvSpPr>
                <p:cNvPr id="43" name="Line 24"/>
                <p:cNvSpPr>
                  <a:spLocks noChangeShapeType="1"/>
                </p:cNvSpPr>
                <p:nvPr/>
              </p:nvSpPr>
              <p:spPr bwMode="auto">
                <a:xfrm flipV="1">
                  <a:off x="1292"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25"/>
                <p:cNvSpPr>
                  <a:spLocks noChangeShapeType="1"/>
                </p:cNvSpPr>
                <p:nvPr/>
              </p:nvSpPr>
              <p:spPr bwMode="auto">
                <a:xfrm flipH="1" flipV="1">
                  <a:off x="1434"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7" name="Group 26"/>
              <p:cNvGrpSpPr>
                <a:grpSpLocks/>
              </p:cNvGrpSpPr>
              <p:nvPr/>
            </p:nvGrpSpPr>
            <p:grpSpPr bwMode="auto">
              <a:xfrm>
                <a:off x="1850" y="3475"/>
                <a:ext cx="279" cy="227"/>
                <a:chOff x="1292" y="3475"/>
                <a:chExt cx="279" cy="227"/>
              </a:xfrm>
            </p:grpSpPr>
            <p:sp>
              <p:nvSpPr>
                <p:cNvPr id="41" name="Line 27"/>
                <p:cNvSpPr>
                  <a:spLocks noChangeShapeType="1"/>
                </p:cNvSpPr>
                <p:nvPr/>
              </p:nvSpPr>
              <p:spPr bwMode="auto">
                <a:xfrm flipV="1">
                  <a:off x="1292"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28"/>
                <p:cNvSpPr>
                  <a:spLocks noChangeShapeType="1"/>
                </p:cNvSpPr>
                <p:nvPr/>
              </p:nvSpPr>
              <p:spPr bwMode="auto">
                <a:xfrm flipH="1" flipV="1">
                  <a:off x="1434"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8" name="Group 29"/>
              <p:cNvGrpSpPr>
                <a:grpSpLocks/>
              </p:cNvGrpSpPr>
              <p:nvPr/>
            </p:nvGrpSpPr>
            <p:grpSpPr bwMode="auto">
              <a:xfrm>
                <a:off x="2130" y="3478"/>
                <a:ext cx="279" cy="227"/>
                <a:chOff x="1292" y="3475"/>
                <a:chExt cx="279" cy="227"/>
              </a:xfrm>
            </p:grpSpPr>
            <p:sp>
              <p:nvSpPr>
                <p:cNvPr id="39" name="Line 30"/>
                <p:cNvSpPr>
                  <a:spLocks noChangeShapeType="1"/>
                </p:cNvSpPr>
                <p:nvPr/>
              </p:nvSpPr>
              <p:spPr bwMode="auto">
                <a:xfrm flipV="1">
                  <a:off x="1292"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1"/>
                <p:cNvSpPr>
                  <a:spLocks noChangeShapeType="1"/>
                </p:cNvSpPr>
                <p:nvPr/>
              </p:nvSpPr>
              <p:spPr bwMode="auto">
                <a:xfrm flipH="1" flipV="1">
                  <a:off x="1434" y="3475"/>
                  <a:ext cx="137"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7" name="Line 32"/>
            <p:cNvSpPr>
              <a:spLocks noChangeShapeType="1"/>
            </p:cNvSpPr>
            <p:nvPr/>
          </p:nvSpPr>
          <p:spPr bwMode="auto">
            <a:xfrm>
              <a:off x="1399286" y="1678813"/>
              <a:ext cx="287338"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33"/>
            <p:cNvSpPr>
              <a:spLocks noChangeShapeType="1"/>
            </p:cNvSpPr>
            <p:nvPr/>
          </p:nvSpPr>
          <p:spPr bwMode="auto">
            <a:xfrm>
              <a:off x="2226374" y="1647063"/>
              <a:ext cx="287337"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 name="Group 2"/>
          <p:cNvGrpSpPr/>
          <p:nvPr/>
        </p:nvGrpSpPr>
        <p:grpSpPr>
          <a:xfrm>
            <a:off x="1703451" y="1753172"/>
            <a:ext cx="611188" cy="671512"/>
            <a:chOff x="2983611" y="1391476"/>
            <a:chExt cx="611188" cy="671512"/>
          </a:xfrm>
        </p:grpSpPr>
        <p:sp>
          <p:nvSpPr>
            <p:cNvPr id="49" name="Oval 34"/>
            <p:cNvSpPr>
              <a:spLocks noChangeArrowheads="1"/>
            </p:cNvSpPr>
            <p:nvPr/>
          </p:nvSpPr>
          <p:spPr bwMode="auto">
            <a:xfrm>
              <a:off x="2983611" y="1839151"/>
              <a:ext cx="142875"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35"/>
            <p:cNvSpPr>
              <a:spLocks noChangeArrowheads="1"/>
            </p:cNvSpPr>
            <p:nvPr/>
          </p:nvSpPr>
          <p:spPr bwMode="auto">
            <a:xfrm>
              <a:off x="3451924" y="1486726"/>
              <a:ext cx="142875" cy="127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36"/>
            <p:cNvSpPr>
              <a:spLocks noChangeShapeType="1"/>
            </p:cNvSpPr>
            <p:nvPr/>
          </p:nvSpPr>
          <p:spPr bwMode="auto">
            <a:xfrm flipH="1">
              <a:off x="3055049" y="1550226"/>
              <a:ext cx="468312" cy="35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37"/>
            <p:cNvSpPr>
              <a:spLocks noChangeShapeType="1"/>
            </p:cNvSpPr>
            <p:nvPr/>
          </p:nvSpPr>
          <p:spPr bwMode="auto">
            <a:xfrm>
              <a:off x="3126486" y="1966151"/>
              <a:ext cx="107950" cy="968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38"/>
            <p:cNvSpPr>
              <a:spLocks noChangeShapeType="1"/>
            </p:cNvSpPr>
            <p:nvPr/>
          </p:nvSpPr>
          <p:spPr bwMode="auto">
            <a:xfrm flipH="1" flipV="1">
              <a:off x="3343974" y="1391476"/>
              <a:ext cx="107950" cy="952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7" name="Text Box 4"/>
          <p:cNvSpPr txBox="1">
            <a:spLocks noChangeArrowheads="1"/>
          </p:cNvSpPr>
          <p:nvPr/>
        </p:nvSpPr>
        <p:spPr bwMode="auto">
          <a:xfrm>
            <a:off x="1574229" y="2824163"/>
            <a:ext cx="923104" cy="19785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dirty="0"/>
              <a:t>rotational K.E.</a:t>
            </a:r>
          </a:p>
        </p:txBody>
      </p:sp>
      <p:sp>
        <p:nvSpPr>
          <p:cNvPr id="58" name="Text Box 4"/>
          <p:cNvSpPr txBox="1">
            <a:spLocks noChangeArrowheads="1"/>
          </p:cNvSpPr>
          <p:nvPr/>
        </p:nvSpPr>
        <p:spPr bwMode="auto">
          <a:xfrm>
            <a:off x="2846261" y="2763203"/>
            <a:ext cx="974400" cy="19785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000" dirty="0"/>
              <a:t>vibrational K.E.</a:t>
            </a:r>
          </a:p>
        </p:txBody>
      </p:sp>
    </p:spTree>
    <p:extLst>
      <p:ext uri="{BB962C8B-B14F-4D97-AF65-F5344CB8AC3E}">
        <p14:creationId xmlns:p14="http://schemas.microsoft.com/office/powerpoint/2010/main" val="2133979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121222" y="47562"/>
            <a:ext cx="3195456" cy="32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b="1" dirty="0">
                <a:solidFill>
                  <a:srgbClr val="FF0000"/>
                </a:solidFill>
                <a:sym typeface="Wingdings 2" panose="05020102010507070707" pitchFamily="18" charset="2"/>
              </a:rPr>
              <a:t></a:t>
            </a:r>
            <a:r>
              <a:rPr lang="en-AU" altLang="en-US" dirty="0"/>
              <a:t> </a:t>
            </a:r>
            <a:r>
              <a:rPr lang="en-AU" altLang="en-US" sz="1200" b="1" dirty="0">
                <a:solidFill>
                  <a:srgbClr val="FF0000"/>
                </a:solidFill>
              </a:rPr>
              <a:t>INTERNAL ENERGY   </a:t>
            </a:r>
            <a:r>
              <a:rPr lang="en-AU" altLang="en-US" sz="1200" b="1" i="1" dirty="0">
                <a:solidFill>
                  <a:srgbClr val="FF0000"/>
                </a:solidFill>
                <a:latin typeface="Times New Roman" panose="02020603050405020304" pitchFamily="18" charset="0"/>
              </a:rPr>
              <a:t>U             </a:t>
            </a:r>
            <a:r>
              <a:rPr lang="en-AU" altLang="en-US" sz="1200" b="1" dirty="0">
                <a:solidFill>
                  <a:srgbClr val="FF0000"/>
                </a:solidFill>
                <a:latin typeface="Times New Roman" panose="02020603050405020304" pitchFamily="18" charset="0"/>
              </a:rPr>
              <a:t>[ joule J ]</a:t>
            </a:r>
          </a:p>
        </p:txBody>
      </p:sp>
      <p:sp>
        <p:nvSpPr>
          <p:cNvPr id="26" name="Text Box 40"/>
          <p:cNvSpPr txBox="1">
            <a:spLocks noChangeArrowheads="1"/>
          </p:cNvSpPr>
          <p:nvPr/>
        </p:nvSpPr>
        <p:spPr bwMode="auto">
          <a:xfrm>
            <a:off x="2495296" y="501523"/>
            <a:ext cx="2393696" cy="59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200" dirty="0"/>
              <a:t>Value of </a:t>
            </a:r>
            <a:r>
              <a:rPr lang="en-AU" altLang="en-US" sz="1200" i="1" dirty="0">
                <a:latin typeface="Times New Roman" panose="02020603050405020304" pitchFamily="18" charset="0"/>
              </a:rPr>
              <a:t>U</a:t>
            </a:r>
            <a:r>
              <a:rPr lang="en-AU" altLang="en-US" sz="1200" dirty="0"/>
              <a:t> not important, </a:t>
            </a:r>
            <a:r>
              <a:rPr lang="en-AU" altLang="en-US" sz="1200" b="1" dirty="0">
                <a:solidFill>
                  <a:srgbClr val="FF0000"/>
                </a:solidFill>
                <a:latin typeface="Times New Roman" panose="02020603050405020304" pitchFamily="18" charset="0"/>
                <a:sym typeface="Symbol" panose="05050102010706020507" pitchFamily="18" charset="2"/>
              </a:rPr>
              <a:t></a:t>
            </a:r>
            <a:r>
              <a:rPr lang="en-AU" altLang="en-US" sz="1200" b="1" i="1" dirty="0">
                <a:solidFill>
                  <a:srgbClr val="FF0000"/>
                </a:solidFill>
                <a:latin typeface="Times New Roman" panose="02020603050405020304" pitchFamily="18" charset="0"/>
              </a:rPr>
              <a:t>U</a:t>
            </a:r>
            <a:r>
              <a:rPr lang="en-AU" altLang="en-US" sz="1200" dirty="0">
                <a:solidFill>
                  <a:srgbClr val="FF0000"/>
                </a:solidFill>
                <a:latin typeface="Times New Roman" panose="02020603050405020304" pitchFamily="18" charset="0"/>
              </a:rPr>
              <a:t> </a:t>
            </a:r>
            <a:r>
              <a:rPr lang="en-AU" altLang="en-US" sz="1200" dirty="0"/>
              <a:t>during a thermal process is what matters</a:t>
            </a:r>
          </a:p>
        </p:txBody>
      </p:sp>
      <p:grpSp>
        <p:nvGrpSpPr>
          <p:cNvPr id="27" name="Group 42"/>
          <p:cNvGrpSpPr>
            <a:grpSpLocks/>
          </p:cNvGrpSpPr>
          <p:nvPr/>
        </p:nvGrpSpPr>
        <p:grpSpPr bwMode="auto">
          <a:xfrm>
            <a:off x="47308" y="564071"/>
            <a:ext cx="2446337" cy="1057274"/>
            <a:chOff x="89" y="288"/>
            <a:chExt cx="1541" cy="666"/>
          </a:xfrm>
        </p:grpSpPr>
        <p:graphicFrame>
          <p:nvGraphicFramePr>
            <p:cNvPr id="28" name="Object 43"/>
            <p:cNvGraphicFramePr>
              <a:graphicFrameLocks noChangeAspect="1"/>
            </p:cNvGraphicFramePr>
            <p:nvPr/>
          </p:nvGraphicFramePr>
          <p:xfrm>
            <a:off x="251" y="295"/>
            <a:ext cx="917" cy="189"/>
          </p:xfrm>
          <a:graphic>
            <a:graphicData uri="http://schemas.openxmlformats.org/presentationml/2006/ole">
              <mc:AlternateContent xmlns:mc="http://schemas.openxmlformats.org/markup-compatibility/2006">
                <mc:Choice xmlns:v="urn:schemas-microsoft-com:vml" Requires="v">
                  <p:oleObj spid="_x0000_s43723" name="Equation" r:id="rId3" imgW="1231560" imgH="253800" progId="Equation.DSMT4">
                    <p:embed/>
                  </p:oleObj>
                </mc:Choice>
                <mc:Fallback>
                  <p:oleObj name="Equation" r:id="rId3" imgW="1231560" imgH="253800" progId="Equation.DSMT4">
                    <p:embed/>
                    <p:pic>
                      <p:nvPicPr>
                        <p:cNvPr id="47147"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 y="295"/>
                          <a:ext cx="917"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 Box 44"/>
            <p:cNvSpPr txBox="1">
              <a:spLocks noChangeArrowheads="1"/>
            </p:cNvSpPr>
            <p:nvPr/>
          </p:nvSpPr>
          <p:spPr bwMode="auto">
            <a:xfrm>
              <a:off x="89" y="618"/>
              <a:ext cx="75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pPr algn="ctr"/>
              <a:r>
                <a:rPr lang="en-AU" altLang="en-US" sz="1200"/>
                <a:t>Random chaotic</a:t>
              </a:r>
            </a:p>
            <a:p>
              <a:pPr algn="ctr"/>
              <a:r>
                <a:rPr lang="en-AU" altLang="en-US" sz="1200"/>
                <a:t>motion</a:t>
              </a:r>
            </a:p>
          </p:txBody>
        </p:sp>
        <p:sp>
          <p:nvSpPr>
            <p:cNvPr id="30" name="Text Box 45"/>
            <p:cNvSpPr txBox="1">
              <a:spLocks noChangeArrowheads="1"/>
            </p:cNvSpPr>
            <p:nvPr/>
          </p:nvSpPr>
          <p:spPr bwMode="auto">
            <a:xfrm>
              <a:off x="919" y="577"/>
              <a:ext cx="711"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200"/>
                <a:t>interaction </a:t>
              </a:r>
            </a:p>
            <a:p>
              <a:r>
                <a:rPr lang="en-AU" altLang="en-US" sz="1200"/>
                <a:t>between atoms</a:t>
              </a:r>
            </a:p>
            <a:p>
              <a:r>
                <a:rPr lang="en-AU" altLang="en-US" sz="1200"/>
                <a:t>&amp; molecules</a:t>
              </a:r>
            </a:p>
          </p:txBody>
        </p:sp>
        <p:sp>
          <p:nvSpPr>
            <p:cNvPr id="31" name="Oval 46"/>
            <p:cNvSpPr>
              <a:spLocks noChangeArrowheads="1"/>
            </p:cNvSpPr>
            <p:nvPr/>
          </p:nvSpPr>
          <p:spPr bwMode="auto">
            <a:xfrm>
              <a:off x="978" y="288"/>
              <a:ext cx="182" cy="182"/>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2" name="Oval 47"/>
            <p:cNvSpPr>
              <a:spLocks noChangeArrowheads="1"/>
            </p:cNvSpPr>
            <p:nvPr/>
          </p:nvSpPr>
          <p:spPr bwMode="auto">
            <a:xfrm>
              <a:off x="594" y="288"/>
              <a:ext cx="182" cy="182"/>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3" name="Line 48"/>
            <p:cNvSpPr>
              <a:spLocks noChangeShapeType="1"/>
            </p:cNvSpPr>
            <p:nvPr/>
          </p:nvSpPr>
          <p:spPr bwMode="auto">
            <a:xfrm flipH="1" flipV="1">
              <a:off x="669" y="470"/>
              <a:ext cx="0" cy="173"/>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4" name="Line 49"/>
            <p:cNvSpPr>
              <a:spLocks noChangeShapeType="1"/>
            </p:cNvSpPr>
            <p:nvPr/>
          </p:nvSpPr>
          <p:spPr bwMode="auto">
            <a:xfrm flipH="1" flipV="1">
              <a:off x="1077" y="470"/>
              <a:ext cx="0" cy="128"/>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grpSp>
      <p:graphicFrame>
        <p:nvGraphicFramePr>
          <p:cNvPr id="35" name="Object 50"/>
          <p:cNvGraphicFramePr>
            <a:graphicFrameLocks noChangeAspect="1"/>
          </p:cNvGraphicFramePr>
          <p:nvPr>
            <p:extLst>
              <p:ext uri="{D42A27DB-BD31-4B8C-83A1-F6EECF244321}">
                <p14:modId xmlns:p14="http://schemas.microsoft.com/office/powerpoint/2010/main" val="135155535"/>
              </p:ext>
            </p:extLst>
          </p:nvPr>
        </p:nvGraphicFramePr>
        <p:xfrm>
          <a:off x="3027871" y="1138111"/>
          <a:ext cx="1803400" cy="241300"/>
        </p:xfrm>
        <a:graphic>
          <a:graphicData uri="http://schemas.openxmlformats.org/presentationml/2006/ole">
            <mc:AlternateContent xmlns:mc="http://schemas.openxmlformats.org/markup-compatibility/2006">
              <mc:Choice xmlns:v="urn:schemas-microsoft-com:vml" Requires="v">
                <p:oleObj spid="_x0000_s43724" name="Formel" r:id="rId5" imgW="1803240" imgH="241200" progId="Equation.3">
                  <p:embed/>
                </p:oleObj>
              </mc:Choice>
              <mc:Fallback>
                <p:oleObj name="Formel" r:id="rId5" imgW="1803240" imgH="241200" progId="Equation.3">
                  <p:embed/>
                  <p:pic>
                    <p:nvPicPr>
                      <p:cNvPr id="47154"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7871" y="1138111"/>
                        <a:ext cx="1803400" cy="241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455" name="Picture 447" descr="Image result for image coffee cup"/>
          <p:cNvPicPr>
            <a:picLocks noChangeAspect="1" noChangeArrowheads="1"/>
          </p:cNvPicPr>
          <p:nvPr/>
        </p:nvPicPr>
        <p:blipFill rotWithShape="1">
          <a:blip r:embed="rId7">
            <a:extLst>
              <a:ext uri="{28A0092B-C50C-407E-A947-70E740481C1C}">
                <a14:useLocalDpi xmlns:a14="http://schemas.microsoft.com/office/drawing/2010/main" val="0"/>
              </a:ext>
            </a:extLst>
          </a:blip>
          <a:srcRect t="-1" r="37269" b="5839"/>
          <a:stretch/>
        </p:blipFill>
        <p:spPr bwMode="auto">
          <a:xfrm>
            <a:off x="337757" y="1808480"/>
            <a:ext cx="938339" cy="87782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68224" y="2048256"/>
            <a:ext cx="1028192" cy="633984"/>
          </a:xfrm>
          <a:prstGeom prst="ellipse">
            <a:avLst/>
          </a:prstGeom>
          <a:no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37184" y="2133600"/>
            <a:ext cx="768096" cy="52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45920" y="1706880"/>
            <a:ext cx="3092703" cy="707886"/>
          </a:xfrm>
          <a:prstGeom prst="rect">
            <a:avLst/>
          </a:prstGeom>
          <a:noFill/>
        </p:spPr>
        <p:txBody>
          <a:bodyPr wrap="square" rtlCol="0">
            <a:spAutoFit/>
          </a:bodyPr>
          <a:lstStyle/>
          <a:p>
            <a:r>
              <a:rPr lang="en-AU" sz="1000" dirty="0"/>
              <a:t>The </a:t>
            </a:r>
            <a:r>
              <a:rPr lang="en-AU" sz="1000" b="1" dirty="0">
                <a:solidFill>
                  <a:srgbClr val="00B050"/>
                </a:solidFill>
              </a:rPr>
              <a:t>system</a:t>
            </a:r>
            <a:r>
              <a:rPr lang="en-AU" sz="1000" dirty="0"/>
              <a:t> is the coffee.</a:t>
            </a:r>
          </a:p>
          <a:p>
            <a:r>
              <a:rPr lang="en-AU" sz="1000" dirty="0"/>
              <a:t>The </a:t>
            </a:r>
            <a:r>
              <a:rPr lang="en-AU" sz="1000" b="1" dirty="0">
                <a:solidFill>
                  <a:srgbClr val="FF0000"/>
                </a:solidFill>
              </a:rPr>
              <a:t>internal energy </a:t>
            </a:r>
            <a:r>
              <a:rPr lang="en-AU" sz="1000" dirty="0"/>
              <a:t>of the coffee decreases with time as energy is transferred from the hot System to the </a:t>
            </a:r>
            <a:r>
              <a:rPr lang="en-AU" sz="1000" dirty="0">
                <a:solidFill>
                  <a:srgbClr val="0000FF"/>
                </a:solidFill>
              </a:rPr>
              <a:t>cooler</a:t>
            </a:r>
            <a:r>
              <a:rPr lang="en-AU" sz="1000" dirty="0"/>
              <a:t> surrounding environment.</a:t>
            </a:r>
          </a:p>
        </p:txBody>
      </p:sp>
      <p:graphicFrame>
        <p:nvGraphicFramePr>
          <p:cNvPr id="14" name="Object 13"/>
          <p:cNvGraphicFramePr>
            <a:graphicFrameLocks noChangeAspect="1"/>
          </p:cNvGraphicFramePr>
          <p:nvPr>
            <p:extLst>
              <p:ext uri="{D42A27DB-BD31-4B8C-83A1-F6EECF244321}">
                <p14:modId xmlns:p14="http://schemas.microsoft.com/office/powerpoint/2010/main" val="3193783115"/>
              </p:ext>
            </p:extLst>
          </p:nvPr>
        </p:nvGraphicFramePr>
        <p:xfrm>
          <a:off x="1408113" y="2210372"/>
          <a:ext cx="190500" cy="241300"/>
        </p:xfrm>
        <a:graphic>
          <a:graphicData uri="http://schemas.openxmlformats.org/presentationml/2006/ole">
            <mc:AlternateContent xmlns:mc="http://schemas.openxmlformats.org/markup-compatibility/2006">
              <mc:Choice xmlns:v="urn:schemas-microsoft-com:vml" Requires="v">
                <p:oleObj spid="_x0000_s43725" name="Equation" r:id="rId8" imgW="190440" imgH="241200" progId="Equation.DSMT4">
                  <p:embed/>
                </p:oleObj>
              </mc:Choice>
              <mc:Fallback>
                <p:oleObj name="Equation" r:id="rId8" imgW="190440" imgH="241200" progId="Equation.DSMT4">
                  <p:embed/>
                  <p:pic>
                    <p:nvPicPr>
                      <p:cNvPr id="0" name=""/>
                      <p:cNvPicPr/>
                      <p:nvPr/>
                    </p:nvPicPr>
                    <p:blipFill>
                      <a:blip r:embed="rId9"/>
                      <a:stretch>
                        <a:fillRect/>
                      </a:stretch>
                    </p:blipFill>
                    <p:spPr>
                      <a:xfrm>
                        <a:off x="1408113" y="2210372"/>
                        <a:ext cx="190500" cy="2413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228567265"/>
              </p:ext>
            </p:extLst>
          </p:nvPr>
        </p:nvGraphicFramePr>
        <p:xfrm>
          <a:off x="2045907" y="2418398"/>
          <a:ext cx="1320800" cy="304800"/>
        </p:xfrm>
        <a:graphic>
          <a:graphicData uri="http://schemas.openxmlformats.org/presentationml/2006/ole">
            <mc:AlternateContent xmlns:mc="http://schemas.openxmlformats.org/markup-compatibility/2006">
              <mc:Choice xmlns:v="urn:schemas-microsoft-com:vml" Requires="v">
                <p:oleObj spid="_x0000_s43726" name="Equation" r:id="rId10" imgW="1320480" imgH="304560" progId="Equation.DSMT4">
                  <p:embed/>
                </p:oleObj>
              </mc:Choice>
              <mc:Fallback>
                <p:oleObj name="Equation" r:id="rId10" imgW="1320480" imgH="304560" progId="Equation.DSMT4">
                  <p:embed/>
                  <p:pic>
                    <p:nvPicPr>
                      <p:cNvPr id="0" name=""/>
                      <p:cNvPicPr/>
                      <p:nvPr/>
                    </p:nvPicPr>
                    <p:blipFill>
                      <a:blip r:embed="rId11"/>
                      <a:stretch>
                        <a:fillRect/>
                      </a:stretch>
                    </p:blipFill>
                    <p:spPr>
                      <a:xfrm>
                        <a:off x="2045907" y="2418398"/>
                        <a:ext cx="1320800" cy="304800"/>
                      </a:xfrm>
                      <a:prstGeom prst="rect">
                        <a:avLst/>
                      </a:prstGeom>
                    </p:spPr>
                  </p:pic>
                </p:oleObj>
              </mc:Fallback>
            </mc:AlternateContent>
          </a:graphicData>
        </a:graphic>
      </p:graphicFrame>
      <p:sp>
        <p:nvSpPr>
          <p:cNvPr id="37" name="TextBox 36"/>
          <p:cNvSpPr txBox="1"/>
          <p:nvPr/>
        </p:nvSpPr>
        <p:spPr>
          <a:xfrm>
            <a:off x="77216" y="2763520"/>
            <a:ext cx="4783328" cy="646331"/>
          </a:xfrm>
          <a:prstGeom prst="rect">
            <a:avLst/>
          </a:prstGeom>
          <a:noFill/>
        </p:spPr>
        <p:txBody>
          <a:bodyPr wrap="square" rtlCol="0">
            <a:spAutoFit/>
          </a:bodyPr>
          <a:lstStyle/>
          <a:p>
            <a:r>
              <a:rPr lang="en-AU" sz="1200" dirty="0">
                <a:solidFill>
                  <a:srgbClr val="FF0000"/>
                </a:solidFill>
              </a:rPr>
              <a:t>Heat</a:t>
            </a:r>
            <a:r>
              <a:rPr lang="en-AU" sz="1200" dirty="0"/>
              <a:t> or </a:t>
            </a:r>
            <a:r>
              <a:rPr lang="en-AU" sz="1200" dirty="0">
                <a:solidFill>
                  <a:srgbClr val="FF0000"/>
                </a:solidFill>
              </a:rPr>
              <a:t>heat transfer  </a:t>
            </a:r>
            <a:r>
              <a:rPr lang="en-AU" sz="1200" b="1" i="1" dirty="0">
                <a:solidFill>
                  <a:srgbClr val="FF0000"/>
                </a:solidFill>
                <a:latin typeface="Times New Roman" panose="02020603050405020304" pitchFamily="18" charset="0"/>
                <a:cs typeface="Times New Roman" panose="02020603050405020304" pitchFamily="18" charset="0"/>
              </a:rPr>
              <a:t>Q</a:t>
            </a:r>
            <a:r>
              <a:rPr lang="en-AU" sz="1200" dirty="0"/>
              <a:t>  is the energy transferred to or from a System due to a difference in temperature between the System and its environment. The direction of the transfer is always from </a:t>
            </a:r>
            <a:r>
              <a:rPr lang="en-AU" sz="1200" dirty="0">
                <a:solidFill>
                  <a:srgbClr val="FF0000"/>
                </a:solidFill>
              </a:rPr>
              <a:t>hot</a:t>
            </a:r>
            <a:r>
              <a:rPr lang="en-AU" sz="1200" dirty="0"/>
              <a:t> to </a:t>
            </a:r>
            <a:r>
              <a:rPr lang="en-AU" sz="1200" dirty="0">
                <a:solidFill>
                  <a:srgbClr val="0000FF"/>
                </a:solidFill>
              </a:rPr>
              <a:t>cold</a:t>
            </a:r>
            <a:r>
              <a:rPr lang="en-AU" sz="1200" dirty="0"/>
              <a:t>. </a:t>
            </a:r>
            <a:endParaRPr lang="en-US" sz="1200" dirty="0"/>
          </a:p>
        </p:txBody>
      </p:sp>
    </p:spTree>
    <p:extLst>
      <p:ext uri="{BB962C8B-B14F-4D97-AF65-F5344CB8AC3E}">
        <p14:creationId xmlns:p14="http://schemas.microsoft.com/office/powerpoint/2010/main" val="219643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452813" y="57150"/>
            <a:ext cx="1066800" cy="212725"/>
          </a:xfrm>
          <a:noFill/>
        </p:spPr>
        <p:txBody>
          <a:bodyPr/>
          <a:lstStyle>
            <a:lvl1pPr defTabSz="434975">
              <a:defRPr sz="1200">
                <a:solidFill>
                  <a:schemeClr val="tx1"/>
                </a:solidFill>
                <a:latin typeface="Arial" panose="020B0604020202020204" pitchFamily="34" charset="0"/>
              </a:defRPr>
            </a:lvl1pPr>
            <a:lvl2pPr marL="742950" indent="-285750" defTabSz="434975">
              <a:defRPr sz="1200">
                <a:solidFill>
                  <a:schemeClr val="tx1"/>
                </a:solidFill>
                <a:latin typeface="Arial" panose="020B0604020202020204" pitchFamily="34" charset="0"/>
              </a:defRPr>
            </a:lvl2pPr>
            <a:lvl3pPr marL="1143000" indent="-228600" defTabSz="434975">
              <a:defRPr sz="1200">
                <a:solidFill>
                  <a:schemeClr val="tx1"/>
                </a:solidFill>
                <a:latin typeface="Arial" panose="020B0604020202020204" pitchFamily="34" charset="0"/>
              </a:defRPr>
            </a:lvl3pPr>
            <a:lvl4pPr marL="1600200" indent="-228600" defTabSz="434975">
              <a:defRPr sz="1200">
                <a:solidFill>
                  <a:schemeClr val="tx1"/>
                </a:solidFill>
                <a:latin typeface="Arial" panose="020B0604020202020204" pitchFamily="34" charset="0"/>
              </a:defRPr>
            </a:lvl4pPr>
            <a:lvl5pPr marL="2057400" indent="-228600" defTabSz="434975">
              <a:defRPr sz="1200">
                <a:solidFill>
                  <a:schemeClr val="tx1"/>
                </a:solidFill>
                <a:latin typeface="Arial" panose="020B0604020202020204" pitchFamily="34" charset="0"/>
              </a:defRPr>
            </a:lvl5pPr>
            <a:lvl6pPr marL="2514600" indent="-228600" defTabSz="434975" eaLnBrk="0" fontAlgn="base" hangingPunct="0">
              <a:spcBef>
                <a:spcPct val="0"/>
              </a:spcBef>
              <a:spcAft>
                <a:spcPct val="0"/>
              </a:spcAft>
              <a:defRPr sz="1200">
                <a:solidFill>
                  <a:schemeClr val="tx1"/>
                </a:solidFill>
                <a:latin typeface="Arial" panose="020B0604020202020204" pitchFamily="34" charset="0"/>
              </a:defRPr>
            </a:lvl6pPr>
            <a:lvl7pPr marL="2971800" indent="-228600" defTabSz="434975" eaLnBrk="0" fontAlgn="base" hangingPunct="0">
              <a:spcBef>
                <a:spcPct val="0"/>
              </a:spcBef>
              <a:spcAft>
                <a:spcPct val="0"/>
              </a:spcAft>
              <a:defRPr sz="1200">
                <a:solidFill>
                  <a:schemeClr val="tx1"/>
                </a:solidFill>
                <a:latin typeface="Arial" panose="020B0604020202020204" pitchFamily="34" charset="0"/>
              </a:defRPr>
            </a:lvl7pPr>
            <a:lvl8pPr marL="3429000" indent="-228600" defTabSz="434975" eaLnBrk="0" fontAlgn="base" hangingPunct="0">
              <a:spcBef>
                <a:spcPct val="0"/>
              </a:spcBef>
              <a:spcAft>
                <a:spcPct val="0"/>
              </a:spcAft>
              <a:defRPr sz="1200">
                <a:solidFill>
                  <a:schemeClr val="tx1"/>
                </a:solidFill>
                <a:latin typeface="Arial" panose="020B0604020202020204" pitchFamily="34" charset="0"/>
              </a:defRPr>
            </a:lvl8pPr>
            <a:lvl9pPr marL="3886200" indent="-228600" defTabSz="434975" eaLnBrk="0" fontAlgn="base" hangingPunct="0">
              <a:spcBef>
                <a:spcPct val="0"/>
              </a:spcBef>
              <a:spcAft>
                <a:spcPct val="0"/>
              </a:spcAft>
              <a:defRPr sz="1200">
                <a:solidFill>
                  <a:schemeClr val="tx1"/>
                </a:solidFill>
                <a:latin typeface="Arial" panose="020B0604020202020204" pitchFamily="34" charset="0"/>
              </a:defRPr>
            </a:lvl9pPr>
          </a:lstStyle>
          <a:p>
            <a:fld id="{8926F3F8-2C46-4BF2-8FEC-152E9652DCFC}" type="slidenum">
              <a:rPr lang="en-AU" altLang="en-US" sz="700"/>
              <a:pPr/>
              <a:t>33</a:t>
            </a:fld>
            <a:endParaRPr lang="en-AU" altLang="en-US" sz="700"/>
          </a:p>
        </p:txBody>
      </p:sp>
      <p:sp>
        <p:nvSpPr>
          <p:cNvPr id="7" name="Rectangle 2"/>
          <p:cNvSpPr>
            <a:spLocks noChangeArrowheads="1"/>
          </p:cNvSpPr>
          <p:nvPr/>
        </p:nvSpPr>
        <p:spPr bwMode="auto">
          <a:xfrm>
            <a:off x="53975" y="84138"/>
            <a:ext cx="12398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AU" altLang="en-US" sz="1200" b="1">
                <a:solidFill>
                  <a:srgbClr val="FF0000"/>
                </a:solidFill>
              </a:rPr>
              <a:t>Thermometers</a:t>
            </a:r>
            <a:endParaRPr lang="en-GB" altLang="en-US" sz="1200" b="1">
              <a:solidFill>
                <a:srgbClr val="FF0000"/>
              </a:solidFill>
            </a:endParaRPr>
          </a:p>
        </p:txBody>
      </p:sp>
      <p:pic>
        <p:nvPicPr>
          <p:cNvPr id="8" name="Picture 3" descr="Thermometer -35°C"/>
          <p:cNvPicPr>
            <a:picLocks noChangeAspect="1" noChangeArrowheads="1"/>
          </p:cNvPicPr>
          <p:nvPr/>
        </p:nvPicPr>
        <p:blipFill>
          <a:blip r:embed="rId2">
            <a:extLst>
              <a:ext uri="{28A0092B-C50C-407E-A947-70E740481C1C}">
                <a14:useLocalDpi xmlns:a14="http://schemas.microsoft.com/office/drawing/2010/main" val="0"/>
              </a:ext>
            </a:extLst>
          </a:blip>
          <a:srcRect l="15498" t="3899" b="15424"/>
          <a:stretch>
            <a:fillRect/>
          </a:stretch>
        </p:blipFill>
        <p:spPr bwMode="auto">
          <a:xfrm>
            <a:off x="2357438" y="1452563"/>
            <a:ext cx="11858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WineThermometer4657039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425" y="1525588"/>
            <a:ext cx="820738"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thermocou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1597025"/>
            <a:ext cx="10398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NTC-Thermist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488" y="117475"/>
            <a:ext cx="1335087"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Thermistor"/>
          <p:cNvPicPr>
            <a:picLocks noChangeAspect="1" noChangeArrowheads="1"/>
          </p:cNvPicPr>
          <p:nvPr/>
        </p:nvPicPr>
        <p:blipFill>
          <a:blip r:embed="rId6">
            <a:extLst>
              <a:ext uri="{28A0092B-C50C-407E-A947-70E740481C1C}">
                <a14:useLocalDpi xmlns:a14="http://schemas.microsoft.com/office/drawing/2010/main" val="0"/>
              </a:ext>
            </a:extLst>
          </a:blip>
          <a:srcRect l="20853" r="26843"/>
          <a:stretch>
            <a:fillRect/>
          </a:stretch>
        </p:blipFill>
        <p:spPr bwMode="auto">
          <a:xfrm>
            <a:off x="2619375" y="117475"/>
            <a:ext cx="72072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la_thermistor_lg"/>
          <p:cNvPicPr>
            <a:picLocks noChangeAspect="1" noChangeArrowheads="1"/>
          </p:cNvPicPr>
          <p:nvPr/>
        </p:nvPicPr>
        <p:blipFill>
          <a:blip r:embed="rId7">
            <a:extLst>
              <a:ext uri="{28A0092B-C50C-407E-A947-70E740481C1C}">
                <a14:useLocalDpi xmlns:a14="http://schemas.microsoft.com/office/drawing/2010/main" val="0"/>
              </a:ext>
            </a:extLst>
          </a:blip>
          <a:srcRect l="18404" t="9584" r="14073" b="24374"/>
          <a:stretch>
            <a:fillRect/>
          </a:stretch>
        </p:blipFill>
        <p:spPr bwMode="auto">
          <a:xfrm>
            <a:off x="2403475" y="633413"/>
            <a:ext cx="7921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1998663" y="371475"/>
            <a:ext cx="7905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GB" altLang="en-US" sz="1000"/>
              <a:t>Thermistor</a:t>
            </a:r>
          </a:p>
        </p:txBody>
      </p:sp>
      <p:sp>
        <p:nvSpPr>
          <p:cNvPr id="15" name="Text Box 10"/>
          <p:cNvSpPr txBox="1">
            <a:spLocks noChangeArrowheads="1"/>
          </p:cNvSpPr>
          <p:nvPr/>
        </p:nvSpPr>
        <p:spPr bwMode="auto">
          <a:xfrm>
            <a:off x="38100" y="1381125"/>
            <a:ext cx="9921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GB" altLang="en-US" sz="1000"/>
              <a:t>Thermocouple</a:t>
            </a:r>
          </a:p>
        </p:txBody>
      </p:sp>
      <p:grpSp>
        <p:nvGrpSpPr>
          <p:cNvPr id="16" name="Group 11"/>
          <p:cNvGrpSpPr>
            <a:grpSpLocks/>
          </p:cNvGrpSpPr>
          <p:nvPr/>
        </p:nvGrpSpPr>
        <p:grpSpPr bwMode="auto">
          <a:xfrm>
            <a:off x="1565275" y="949325"/>
            <a:ext cx="768350" cy="1987550"/>
            <a:chOff x="941" y="471"/>
            <a:chExt cx="484" cy="1252"/>
          </a:xfrm>
        </p:grpSpPr>
        <p:grpSp>
          <p:nvGrpSpPr>
            <p:cNvPr id="17" name="Group 12"/>
            <p:cNvGrpSpPr>
              <a:grpSpLocks/>
            </p:cNvGrpSpPr>
            <p:nvPr/>
          </p:nvGrpSpPr>
          <p:grpSpPr bwMode="auto">
            <a:xfrm>
              <a:off x="941" y="471"/>
              <a:ext cx="484" cy="1252"/>
              <a:chOff x="1047" y="416"/>
              <a:chExt cx="484" cy="1252"/>
            </a:xfrm>
          </p:grpSpPr>
          <p:pic>
            <p:nvPicPr>
              <p:cNvPr id="19" name="Picture 13" descr="180px-Pyrometer_0408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 y="598"/>
                <a:ext cx="34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descr="Trotec-Pyrome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 y="1187"/>
                <a:ext cx="481"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
              <p:cNvSpPr txBox="1">
                <a:spLocks noChangeArrowheads="1"/>
              </p:cNvSpPr>
              <p:nvPr/>
            </p:nvSpPr>
            <p:spPr bwMode="auto">
              <a:xfrm>
                <a:off x="1047" y="416"/>
                <a:ext cx="4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GB" altLang="en-US" sz="1000"/>
                  <a:t>Pyrometer</a:t>
                </a:r>
              </a:p>
            </p:txBody>
          </p:sp>
        </p:grpSp>
        <p:sp>
          <p:nvSpPr>
            <p:cNvPr id="18" name="Rectangle 16"/>
            <p:cNvSpPr>
              <a:spLocks noChangeArrowheads="1"/>
            </p:cNvSpPr>
            <p:nvPr/>
          </p:nvSpPr>
          <p:spPr bwMode="auto">
            <a:xfrm>
              <a:off x="979" y="478"/>
              <a:ext cx="409" cy="1238"/>
            </a:xfrm>
            <a:prstGeom prst="rect">
              <a:avLst/>
            </a:prstGeom>
            <a:noFill/>
            <a:ln w="9525" cap="rnd" algn="ctr">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grpSp>
      <p:sp>
        <p:nvSpPr>
          <p:cNvPr id="22" name="Rectangle 17"/>
          <p:cNvSpPr>
            <a:spLocks noChangeArrowheads="1"/>
          </p:cNvSpPr>
          <p:nvPr/>
        </p:nvSpPr>
        <p:spPr bwMode="auto">
          <a:xfrm>
            <a:off x="160338" y="515938"/>
            <a:ext cx="90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GB" altLang="en-US" sz="1000"/>
              <a:t>Galilean</a:t>
            </a:r>
          </a:p>
          <a:p>
            <a:pPr algn="ctr" eaLnBrk="1" hangingPunct="1">
              <a:spcBef>
                <a:spcPct val="0"/>
              </a:spcBef>
              <a:buFontTx/>
              <a:buNone/>
            </a:pPr>
            <a:r>
              <a:rPr lang="en-GB" altLang="en-US" sz="1000"/>
              <a:t>thermometer</a:t>
            </a:r>
          </a:p>
        </p:txBody>
      </p:sp>
      <p:pic>
        <p:nvPicPr>
          <p:cNvPr id="23" name="Picture 18" descr="110px-Galileo_Thermome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373063"/>
            <a:ext cx="528637" cy="2227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37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ChangeArrowheads="1"/>
          </p:cNvSpPr>
          <p:nvPr/>
        </p:nvSpPr>
        <p:spPr bwMode="auto">
          <a:xfrm>
            <a:off x="193675" y="25400"/>
            <a:ext cx="4181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AU" altLang="en-US" sz="1200" b="1">
                <a:solidFill>
                  <a:srgbClr val="FF0000"/>
                </a:solidFill>
              </a:rPr>
              <a:t>Temporal artery thermometer </a:t>
            </a:r>
            <a:r>
              <a:rPr lang="en-AU" altLang="en-US" sz="1000" b="1"/>
              <a:t>– measuring infrared emission</a:t>
            </a:r>
            <a:endParaRPr lang="en-AU" altLang="en-US" sz="1000"/>
          </a:p>
        </p:txBody>
      </p:sp>
      <p:pic>
        <p:nvPicPr>
          <p:cNvPr id="23" name="Picture 3" descr="IR_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315913"/>
            <a:ext cx="13684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descr="Artery 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373063"/>
            <a:ext cx="14986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 descr="Scanning72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1443038"/>
            <a:ext cx="1871663"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ine 6"/>
          <p:cNvSpPr>
            <a:spLocks noChangeShapeType="1"/>
          </p:cNvSpPr>
          <p:nvPr/>
        </p:nvSpPr>
        <p:spPr bwMode="auto">
          <a:xfrm flipH="1">
            <a:off x="846138" y="515938"/>
            <a:ext cx="647700"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 Box 7"/>
          <p:cNvSpPr txBox="1">
            <a:spLocks noChangeArrowheads="1"/>
          </p:cNvSpPr>
          <p:nvPr/>
        </p:nvSpPr>
        <p:spPr bwMode="auto">
          <a:xfrm>
            <a:off x="198438" y="1525588"/>
            <a:ext cx="10715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GB" altLang="en-US" sz="1200"/>
              <a:t>Infrared scan</a:t>
            </a:r>
          </a:p>
        </p:txBody>
      </p:sp>
    </p:spTree>
    <p:extLst>
      <p:ext uri="{BB962C8B-B14F-4D97-AF65-F5344CB8AC3E}">
        <p14:creationId xmlns:p14="http://schemas.microsoft.com/office/powerpoint/2010/main" val="36497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6" descr="1003"/>
          <p:cNvPicPr>
            <a:picLocks noChangeAspect="1" noChangeArrowheads="1"/>
          </p:cNvPicPr>
          <p:nvPr/>
        </p:nvPicPr>
        <p:blipFill>
          <a:blip r:embed="rId2">
            <a:extLst>
              <a:ext uri="{28A0092B-C50C-407E-A947-70E740481C1C}">
                <a14:useLocalDpi xmlns:a14="http://schemas.microsoft.com/office/drawing/2010/main" val="0"/>
              </a:ext>
            </a:extLst>
          </a:blip>
          <a:srcRect b="4607"/>
          <a:stretch>
            <a:fillRect/>
          </a:stretch>
        </p:blipFill>
        <p:spPr bwMode="auto">
          <a:xfrm>
            <a:off x="3104642" y="73470"/>
            <a:ext cx="1652588"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Box 5"/>
          <p:cNvSpPr txBox="1">
            <a:spLocks noChangeArrowheads="1"/>
          </p:cNvSpPr>
          <p:nvPr/>
        </p:nvSpPr>
        <p:spPr bwMode="auto">
          <a:xfrm>
            <a:off x="70612" y="106934"/>
            <a:ext cx="2516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dirty="0"/>
              <a:t>Constant volume gas thermometer</a:t>
            </a:r>
          </a:p>
          <a:p>
            <a:pPr eaLnBrk="1" hangingPunct="1">
              <a:spcBef>
                <a:spcPct val="0"/>
              </a:spcBef>
              <a:buFontTx/>
              <a:buNone/>
            </a:pPr>
            <a:r>
              <a:rPr lang="en-US" altLang="en-US" sz="1200" dirty="0"/>
              <a:t>  </a:t>
            </a:r>
            <a:r>
              <a:rPr lang="en-US" altLang="en-US" sz="1200" i="1" dirty="0">
                <a:latin typeface="Times New Roman" panose="02020603050405020304" pitchFamily="18" charset="0"/>
              </a:rPr>
              <a:t>p</a:t>
            </a:r>
            <a:r>
              <a:rPr lang="en-US" altLang="en-US" sz="1200" dirty="0"/>
              <a:t> = constant x </a:t>
            </a:r>
            <a:r>
              <a:rPr lang="en-US" altLang="en-US" sz="1200" i="1" dirty="0">
                <a:latin typeface="Times New Roman" panose="02020603050405020304" pitchFamily="18" charset="0"/>
              </a:rPr>
              <a:t>T</a:t>
            </a:r>
            <a:r>
              <a:rPr lang="en-US" altLang="en-US" sz="1200" dirty="0"/>
              <a:t>    (</a:t>
            </a:r>
            <a:r>
              <a:rPr lang="en-US" altLang="en-US" sz="1200" i="1" dirty="0">
                <a:latin typeface="Times New Roman" panose="02020603050405020304" pitchFamily="18" charset="0"/>
              </a:rPr>
              <a:t>T</a:t>
            </a:r>
            <a:r>
              <a:rPr lang="en-US" altLang="en-US" sz="1200" dirty="0"/>
              <a:t> in K)</a:t>
            </a:r>
          </a:p>
        </p:txBody>
      </p:sp>
    </p:spTree>
    <p:extLst>
      <p:ext uri="{BB962C8B-B14F-4D97-AF65-F5344CB8AC3E}">
        <p14:creationId xmlns:p14="http://schemas.microsoft.com/office/powerpoint/2010/main" val="150359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B5980CA-A1F7-48F8-995B-EFD1414F15C5}"/>
              </a:ext>
            </a:extLst>
          </p:cNvPr>
          <p:cNvGrpSpPr/>
          <p:nvPr/>
        </p:nvGrpSpPr>
        <p:grpSpPr>
          <a:xfrm rot="3200062">
            <a:off x="1704848" y="1542288"/>
            <a:ext cx="109728" cy="113792"/>
            <a:chOff x="2411984" y="2322576"/>
            <a:chExt cx="178816" cy="113792"/>
          </a:xfrm>
        </p:grpSpPr>
        <p:cxnSp>
          <p:nvCxnSpPr>
            <p:cNvPr id="44" name="Straight Connector 43">
              <a:extLst>
                <a:ext uri="{FF2B5EF4-FFF2-40B4-BE49-F238E27FC236}">
                  <a16:creationId xmlns:a16="http://schemas.microsoft.com/office/drawing/2014/main" id="{1BA4FAFA-43DE-4A86-B1D7-93043548D755}"/>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0897616-3F67-460C-8020-1271C9974BA5}"/>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EAAC6C-FA1C-4218-96D0-F58BDEA0CC95}"/>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Cylinder 3">
            <a:extLst>
              <a:ext uri="{FF2B5EF4-FFF2-40B4-BE49-F238E27FC236}">
                <a16:creationId xmlns:a16="http://schemas.microsoft.com/office/drawing/2014/main" id="{BD470F80-1BFE-4B4B-A989-5F2DB384593A}"/>
              </a:ext>
            </a:extLst>
          </p:cNvPr>
          <p:cNvSpPr/>
          <p:nvPr/>
        </p:nvSpPr>
        <p:spPr>
          <a:xfrm>
            <a:off x="1040384" y="833120"/>
            <a:ext cx="914400" cy="1698752"/>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0B9DF784-9897-421A-8661-BC5006583641}"/>
              </a:ext>
            </a:extLst>
          </p:cNvPr>
          <p:cNvSpPr/>
          <p:nvPr/>
        </p:nvSpPr>
        <p:spPr>
          <a:xfrm>
            <a:off x="3062224" y="855472"/>
            <a:ext cx="914400" cy="1698752"/>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3DA744F-886E-447F-AE09-A6C40CD2DDC2}"/>
              </a:ext>
            </a:extLst>
          </p:cNvPr>
          <p:cNvSpPr/>
          <p:nvPr/>
        </p:nvSpPr>
        <p:spPr>
          <a:xfrm>
            <a:off x="1052576" y="1186688"/>
            <a:ext cx="910336" cy="23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269B23C-FA82-4D2B-8564-FE94B5712B32}"/>
              </a:ext>
            </a:extLst>
          </p:cNvPr>
          <p:cNvSpPr/>
          <p:nvPr/>
        </p:nvSpPr>
        <p:spPr>
          <a:xfrm>
            <a:off x="3070352" y="1725168"/>
            <a:ext cx="910336" cy="23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73098C-D3D2-4F7C-9B1C-5E141EE4ADF1}"/>
              </a:ext>
            </a:extLst>
          </p:cNvPr>
          <p:cNvSpPr/>
          <p:nvPr/>
        </p:nvSpPr>
        <p:spPr>
          <a:xfrm>
            <a:off x="1042416" y="2286000"/>
            <a:ext cx="910336" cy="2316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56156E-0E6E-4A9D-A894-925DF04A9361}"/>
              </a:ext>
            </a:extLst>
          </p:cNvPr>
          <p:cNvSpPr/>
          <p:nvPr/>
        </p:nvSpPr>
        <p:spPr>
          <a:xfrm>
            <a:off x="3064256" y="2312416"/>
            <a:ext cx="910336" cy="2316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666" name="Picture 10" descr="Image result for clip art spheres">
            <a:extLst>
              <a:ext uri="{FF2B5EF4-FFF2-40B4-BE49-F238E27FC236}">
                <a16:creationId xmlns:a16="http://schemas.microsoft.com/office/drawing/2014/main" id="{97810EDB-E1FD-4DEB-AA27-16F393D64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984" y="1572640"/>
            <a:ext cx="175070" cy="2315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clip art spheres">
            <a:extLst>
              <a:ext uri="{FF2B5EF4-FFF2-40B4-BE49-F238E27FC236}">
                <a16:creationId xmlns:a16="http://schemas.microsoft.com/office/drawing/2014/main" id="{3599C19D-73F2-4EF9-8182-37D27604A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51888"/>
            <a:ext cx="175070" cy="2315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clip art spheres">
            <a:extLst>
              <a:ext uri="{FF2B5EF4-FFF2-40B4-BE49-F238E27FC236}">
                <a16:creationId xmlns:a16="http://schemas.microsoft.com/office/drawing/2014/main" id="{8AA48B57-6912-4641-965E-525B3296D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608" y="1979040"/>
            <a:ext cx="175070" cy="231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clip art spheres">
            <a:extLst>
              <a:ext uri="{FF2B5EF4-FFF2-40B4-BE49-F238E27FC236}">
                <a16:creationId xmlns:a16="http://schemas.microsoft.com/office/drawing/2014/main" id="{D5A859E9-4909-4102-994E-4A78ED5E7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080" y="2285872"/>
            <a:ext cx="175070" cy="2315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clip art spheres">
            <a:extLst>
              <a:ext uri="{FF2B5EF4-FFF2-40B4-BE49-F238E27FC236}">
                <a16:creationId xmlns:a16="http://schemas.microsoft.com/office/drawing/2014/main" id="{53E25BBE-B3C4-4626-B461-2F30BB43C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688" y="2092832"/>
            <a:ext cx="175070" cy="2315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clip art spheres">
            <a:extLst>
              <a:ext uri="{FF2B5EF4-FFF2-40B4-BE49-F238E27FC236}">
                <a16:creationId xmlns:a16="http://schemas.microsoft.com/office/drawing/2014/main" id="{71F10987-D387-44F0-8B9A-B52042D55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960" y="2058288"/>
            <a:ext cx="175070" cy="23152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E303E671-9C9F-41E0-A161-6496AE62EA7D}"/>
              </a:ext>
            </a:extLst>
          </p:cNvPr>
          <p:cNvGrpSpPr/>
          <p:nvPr/>
        </p:nvGrpSpPr>
        <p:grpSpPr>
          <a:xfrm>
            <a:off x="3216656" y="2021840"/>
            <a:ext cx="178816" cy="113792"/>
            <a:chOff x="2411984" y="2322576"/>
            <a:chExt cx="178816" cy="113792"/>
          </a:xfrm>
        </p:grpSpPr>
        <p:cxnSp>
          <p:nvCxnSpPr>
            <p:cNvPr id="27" name="Straight Connector 26">
              <a:extLst>
                <a:ext uri="{FF2B5EF4-FFF2-40B4-BE49-F238E27FC236}">
                  <a16:creationId xmlns:a16="http://schemas.microsoft.com/office/drawing/2014/main" id="{EDC84BA6-2E07-4F73-9EF3-DA0D2AA6F167}"/>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948D88-92E8-4A59-BBD3-6497FB68340E}"/>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148973-8DD3-4B3C-B62A-D279B1E8F48C}"/>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EE63069-D6E0-48CA-BC79-B22827FD6C8D}"/>
              </a:ext>
            </a:extLst>
          </p:cNvPr>
          <p:cNvGrpSpPr/>
          <p:nvPr/>
        </p:nvGrpSpPr>
        <p:grpSpPr>
          <a:xfrm rot="17234190">
            <a:off x="1238181" y="2090644"/>
            <a:ext cx="109728" cy="115769"/>
            <a:chOff x="2411984" y="2322576"/>
            <a:chExt cx="178816" cy="113792"/>
          </a:xfrm>
        </p:grpSpPr>
        <p:cxnSp>
          <p:nvCxnSpPr>
            <p:cNvPr id="48" name="Straight Connector 47">
              <a:extLst>
                <a:ext uri="{FF2B5EF4-FFF2-40B4-BE49-F238E27FC236}">
                  <a16:creationId xmlns:a16="http://schemas.microsoft.com/office/drawing/2014/main" id="{AC7C496E-335D-438A-AB1B-12E666D06BEB}"/>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21DACD-B380-4E16-BCEE-92C3E27FCA85}"/>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E4D1CE-3373-4A69-876D-A0F3BF780939}"/>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38FD8B5-B209-4122-B57C-93D506CE76AB}"/>
              </a:ext>
            </a:extLst>
          </p:cNvPr>
          <p:cNvGrpSpPr/>
          <p:nvPr/>
        </p:nvGrpSpPr>
        <p:grpSpPr>
          <a:xfrm>
            <a:off x="1276096" y="1678432"/>
            <a:ext cx="109728" cy="113792"/>
            <a:chOff x="2411984" y="2322576"/>
            <a:chExt cx="178816" cy="113792"/>
          </a:xfrm>
        </p:grpSpPr>
        <p:cxnSp>
          <p:nvCxnSpPr>
            <p:cNvPr id="40" name="Straight Connector 39">
              <a:extLst>
                <a:ext uri="{FF2B5EF4-FFF2-40B4-BE49-F238E27FC236}">
                  <a16:creationId xmlns:a16="http://schemas.microsoft.com/office/drawing/2014/main" id="{FC8731FD-8B83-4313-884F-0FFFE78561B0}"/>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DD79F1-449D-4A69-8D60-A8AA7B54F471}"/>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1BFE80-474E-43B2-8C40-65654D5D407B}"/>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6076BB4-E74A-4548-9ABB-13AB05733B63}"/>
              </a:ext>
            </a:extLst>
          </p:cNvPr>
          <p:cNvGrpSpPr/>
          <p:nvPr/>
        </p:nvGrpSpPr>
        <p:grpSpPr>
          <a:xfrm rot="16200000">
            <a:off x="3665728" y="2263648"/>
            <a:ext cx="178816" cy="113792"/>
            <a:chOff x="2411984" y="2322576"/>
            <a:chExt cx="178816" cy="113792"/>
          </a:xfrm>
        </p:grpSpPr>
        <p:cxnSp>
          <p:nvCxnSpPr>
            <p:cNvPr id="32" name="Straight Connector 31">
              <a:extLst>
                <a:ext uri="{FF2B5EF4-FFF2-40B4-BE49-F238E27FC236}">
                  <a16:creationId xmlns:a16="http://schemas.microsoft.com/office/drawing/2014/main" id="{50071CD1-CE9E-4C77-864C-C6B706FADBCD}"/>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DBD52E-CF4D-4E2F-97C2-2D89E4E46C84}"/>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04A354-B230-4B47-86CC-372B299DE268}"/>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AE67591-BDE8-40EB-A70B-12CE5B72FB8F}"/>
              </a:ext>
            </a:extLst>
          </p:cNvPr>
          <p:cNvGrpSpPr/>
          <p:nvPr/>
        </p:nvGrpSpPr>
        <p:grpSpPr>
          <a:xfrm rot="21075309">
            <a:off x="3320289" y="2365249"/>
            <a:ext cx="178816" cy="113792"/>
            <a:chOff x="2411984" y="2322576"/>
            <a:chExt cx="178816" cy="113792"/>
          </a:xfrm>
        </p:grpSpPr>
        <p:cxnSp>
          <p:nvCxnSpPr>
            <p:cNvPr id="36" name="Straight Connector 35">
              <a:extLst>
                <a:ext uri="{FF2B5EF4-FFF2-40B4-BE49-F238E27FC236}">
                  <a16:creationId xmlns:a16="http://schemas.microsoft.com/office/drawing/2014/main" id="{9C879356-254D-46A1-82B7-EBE49E113468}"/>
                </a:ext>
              </a:extLst>
            </p:cNvPr>
            <p:cNvCxnSpPr>
              <a:cxnSpLocks/>
            </p:cNvCxnSpPr>
            <p:nvPr/>
          </p:nvCxnSpPr>
          <p:spPr>
            <a:xfrm>
              <a:off x="2440432" y="2322576"/>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B29BFD-43FB-4DB0-81FA-0C2AC72893A6}"/>
                </a:ext>
              </a:extLst>
            </p:cNvPr>
            <p:cNvCxnSpPr>
              <a:cxnSpLocks/>
            </p:cNvCxnSpPr>
            <p:nvPr/>
          </p:nvCxnSpPr>
          <p:spPr>
            <a:xfrm>
              <a:off x="2430272" y="2348992"/>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C4B634-36A3-4A8E-9ECA-8DAE5754CB92}"/>
                </a:ext>
              </a:extLst>
            </p:cNvPr>
            <p:cNvCxnSpPr>
              <a:cxnSpLocks/>
            </p:cNvCxnSpPr>
            <p:nvPr/>
          </p:nvCxnSpPr>
          <p:spPr>
            <a:xfrm>
              <a:off x="2411984" y="2371344"/>
              <a:ext cx="150368" cy="65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EE701D61-200F-4C87-BDBA-0996A68B26E2}"/>
              </a:ext>
            </a:extLst>
          </p:cNvPr>
          <p:cNvCxnSpPr/>
          <p:nvPr/>
        </p:nvCxnSpPr>
        <p:spPr>
          <a:xfrm>
            <a:off x="2202688" y="1308608"/>
            <a:ext cx="0" cy="5892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Cylinder 50">
            <a:extLst>
              <a:ext uri="{FF2B5EF4-FFF2-40B4-BE49-F238E27FC236}">
                <a16:creationId xmlns:a16="http://schemas.microsoft.com/office/drawing/2014/main" id="{2201C3E5-BD52-4DE5-A7FC-EE4C8BD8688B}"/>
              </a:ext>
            </a:extLst>
          </p:cNvPr>
          <p:cNvSpPr/>
          <p:nvPr/>
        </p:nvSpPr>
        <p:spPr>
          <a:xfrm>
            <a:off x="3364992" y="1597152"/>
            <a:ext cx="272288" cy="268224"/>
          </a:xfrm>
          <a:prstGeom prst="can">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0FE316C7-A4EC-4392-9D16-4780D9B7BE5E}"/>
              </a:ext>
            </a:extLst>
          </p:cNvPr>
          <p:cNvCxnSpPr/>
          <p:nvPr/>
        </p:nvCxnSpPr>
        <p:spPr>
          <a:xfrm>
            <a:off x="2930144" y="1308608"/>
            <a:ext cx="0" cy="524256"/>
          </a:xfrm>
          <a:prstGeom prst="line">
            <a:avLst/>
          </a:prstGeom>
          <a:ln>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5" name="Object 54">
            <a:extLst>
              <a:ext uri="{FF2B5EF4-FFF2-40B4-BE49-F238E27FC236}">
                <a16:creationId xmlns:a16="http://schemas.microsoft.com/office/drawing/2014/main" id="{E82C4A62-83BB-489B-9391-C32E1FC9032D}"/>
              </a:ext>
            </a:extLst>
          </p:cNvPr>
          <p:cNvGraphicFramePr>
            <a:graphicFrameLocks noChangeAspect="1"/>
          </p:cNvGraphicFramePr>
          <p:nvPr>
            <p:extLst>
              <p:ext uri="{D42A27DB-BD31-4B8C-83A1-F6EECF244321}">
                <p14:modId xmlns:p14="http://schemas.microsoft.com/office/powerpoint/2010/main" val="3411293135"/>
              </p:ext>
            </p:extLst>
          </p:nvPr>
        </p:nvGraphicFramePr>
        <p:xfrm>
          <a:off x="2770061" y="1457262"/>
          <a:ext cx="165100" cy="203200"/>
        </p:xfrm>
        <a:graphic>
          <a:graphicData uri="http://schemas.openxmlformats.org/presentationml/2006/ole">
            <mc:AlternateContent xmlns:mc="http://schemas.openxmlformats.org/markup-compatibility/2006">
              <mc:Choice xmlns:v="urn:schemas-microsoft-com:vml" Requires="v">
                <p:oleObj spid="_x0000_s70683" name="Equation" r:id="rId4" imgW="164880" imgH="203040" progId="Equation.DSMT4">
                  <p:embed/>
                </p:oleObj>
              </mc:Choice>
              <mc:Fallback>
                <p:oleObj name="Equation" r:id="rId4" imgW="164880" imgH="203040" progId="Equation.DSMT4">
                  <p:embed/>
                  <p:pic>
                    <p:nvPicPr>
                      <p:cNvPr id="0" name=""/>
                      <p:cNvPicPr/>
                      <p:nvPr/>
                    </p:nvPicPr>
                    <p:blipFill>
                      <a:blip r:embed="rId5"/>
                      <a:stretch>
                        <a:fillRect/>
                      </a:stretch>
                    </p:blipFill>
                    <p:spPr>
                      <a:xfrm>
                        <a:off x="2770061" y="1457262"/>
                        <a:ext cx="165100" cy="203200"/>
                      </a:xfrm>
                      <a:prstGeom prst="rect">
                        <a:avLst/>
                      </a:prstGeom>
                    </p:spPr>
                  </p:pic>
                </p:oleObj>
              </mc:Fallback>
            </mc:AlternateContent>
          </a:graphicData>
        </a:graphic>
      </p:graphicFrame>
      <p:graphicFrame>
        <p:nvGraphicFramePr>
          <p:cNvPr id="56" name="Object 55">
            <a:extLst>
              <a:ext uri="{FF2B5EF4-FFF2-40B4-BE49-F238E27FC236}">
                <a16:creationId xmlns:a16="http://schemas.microsoft.com/office/drawing/2014/main" id="{7BF0A9DF-E03D-4ACF-8734-E21DB37EF2A2}"/>
              </a:ext>
            </a:extLst>
          </p:cNvPr>
          <p:cNvGraphicFramePr>
            <a:graphicFrameLocks noChangeAspect="1"/>
          </p:cNvGraphicFramePr>
          <p:nvPr>
            <p:extLst>
              <p:ext uri="{D42A27DB-BD31-4B8C-83A1-F6EECF244321}">
                <p14:modId xmlns:p14="http://schemas.microsoft.com/office/powerpoint/2010/main" val="3880626424"/>
              </p:ext>
            </p:extLst>
          </p:nvPr>
        </p:nvGraphicFramePr>
        <p:xfrm>
          <a:off x="2257489" y="1455484"/>
          <a:ext cx="190500" cy="190500"/>
        </p:xfrm>
        <a:graphic>
          <a:graphicData uri="http://schemas.openxmlformats.org/presentationml/2006/ole">
            <mc:AlternateContent xmlns:mc="http://schemas.openxmlformats.org/markup-compatibility/2006">
              <mc:Choice xmlns:v="urn:schemas-microsoft-com:vml" Requires="v">
                <p:oleObj spid="_x0000_s70684" name="Equation" r:id="rId6" imgW="190440" imgH="190440" progId="Equation.DSMT4">
                  <p:embed/>
                </p:oleObj>
              </mc:Choice>
              <mc:Fallback>
                <p:oleObj name="Equation" r:id="rId6" imgW="190440" imgH="190440" progId="Equation.DSMT4">
                  <p:embed/>
                  <p:pic>
                    <p:nvPicPr>
                      <p:cNvPr id="0" name=""/>
                      <p:cNvPicPr/>
                      <p:nvPr/>
                    </p:nvPicPr>
                    <p:blipFill>
                      <a:blip r:embed="rId7"/>
                      <a:stretch>
                        <a:fillRect/>
                      </a:stretch>
                    </p:blipFill>
                    <p:spPr>
                      <a:xfrm>
                        <a:off x="2257489" y="1455484"/>
                        <a:ext cx="190500" cy="190500"/>
                      </a:xfrm>
                      <a:prstGeom prst="rect">
                        <a:avLst/>
                      </a:prstGeom>
                    </p:spPr>
                  </p:pic>
                </p:oleObj>
              </mc:Fallback>
            </mc:AlternateContent>
          </a:graphicData>
        </a:graphic>
      </p:graphicFrame>
      <p:graphicFrame>
        <p:nvGraphicFramePr>
          <p:cNvPr id="59" name="Object 58">
            <a:extLst>
              <a:ext uri="{FF2B5EF4-FFF2-40B4-BE49-F238E27FC236}">
                <a16:creationId xmlns:a16="http://schemas.microsoft.com/office/drawing/2014/main" id="{5A2122C3-368C-485B-910E-4C5CB5ACD865}"/>
              </a:ext>
            </a:extLst>
          </p:cNvPr>
          <p:cNvGraphicFramePr>
            <a:graphicFrameLocks noChangeAspect="1"/>
          </p:cNvGraphicFramePr>
          <p:nvPr>
            <p:extLst>
              <p:ext uri="{D42A27DB-BD31-4B8C-83A1-F6EECF244321}">
                <p14:modId xmlns:p14="http://schemas.microsoft.com/office/powerpoint/2010/main" val="2317276510"/>
              </p:ext>
            </p:extLst>
          </p:nvPr>
        </p:nvGraphicFramePr>
        <p:xfrm>
          <a:off x="3409379" y="1677162"/>
          <a:ext cx="190500" cy="165100"/>
        </p:xfrm>
        <a:graphic>
          <a:graphicData uri="http://schemas.openxmlformats.org/presentationml/2006/ole">
            <mc:AlternateContent xmlns:mc="http://schemas.openxmlformats.org/markup-compatibility/2006">
              <mc:Choice xmlns:v="urn:schemas-microsoft-com:vml" Requires="v">
                <p:oleObj spid="_x0000_s70685" name="Equation" r:id="rId8" imgW="190440" imgH="164880" progId="Equation.DSMT4">
                  <p:embed/>
                </p:oleObj>
              </mc:Choice>
              <mc:Fallback>
                <p:oleObj name="Equation" r:id="rId8" imgW="190440" imgH="164880" progId="Equation.DSMT4">
                  <p:embed/>
                  <p:pic>
                    <p:nvPicPr>
                      <p:cNvPr id="55" name="Object 54">
                        <a:extLst>
                          <a:ext uri="{FF2B5EF4-FFF2-40B4-BE49-F238E27FC236}">
                            <a16:creationId xmlns:a16="http://schemas.microsoft.com/office/drawing/2014/main" id="{E82C4A62-83BB-489B-9391-C32E1FC9032D}"/>
                          </a:ext>
                        </a:extLst>
                      </p:cNvPr>
                      <p:cNvPicPr/>
                      <p:nvPr/>
                    </p:nvPicPr>
                    <p:blipFill>
                      <a:blip r:embed="rId9"/>
                      <a:stretch>
                        <a:fillRect/>
                      </a:stretch>
                    </p:blipFill>
                    <p:spPr>
                      <a:xfrm>
                        <a:off x="3409379" y="1677162"/>
                        <a:ext cx="190500" cy="165100"/>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D484B56C-1125-44B8-B2CF-6A920D0B2CA3}"/>
              </a:ext>
            </a:extLst>
          </p:cNvPr>
          <p:cNvGraphicFramePr>
            <a:graphicFrameLocks noChangeAspect="1"/>
          </p:cNvGraphicFramePr>
          <p:nvPr>
            <p:extLst>
              <p:ext uri="{D42A27DB-BD31-4B8C-83A1-F6EECF244321}">
                <p14:modId xmlns:p14="http://schemas.microsoft.com/office/powerpoint/2010/main" val="1090864678"/>
              </p:ext>
            </p:extLst>
          </p:nvPr>
        </p:nvGraphicFramePr>
        <p:xfrm>
          <a:off x="2126488" y="1972374"/>
          <a:ext cx="863600" cy="241300"/>
        </p:xfrm>
        <a:graphic>
          <a:graphicData uri="http://schemas.openxmlformats.org/presentationml/2006/ole">
            <mc:AlternateContent xmlns:mc="http://schemas.openxmlformats.org/markup-compatibility/2006">
              <mc:Choice xmlns:v="urn:schemas-microsoft-com:vml" Requires="v">
                <p:oleObj spid="_x0000_s70686" name="Equation" r:id="rId10" imgW="863280" imgH="241200" progId="Equation.DSMT4">
                  <p:embed/>
                </p:oleObj>
              </mc:Choice>
              <mc:Fallback>
                <p:oleObj name="Equation" r:id="rId10" imgW="863280" imgH="241200" progId="Equation.DSMT4">
                  <p:embed/>
                  <p:pic>
                    <p:nvPicPr>
                      <p:cNvPr id="55" name="Object 54">
                        <a:extLst>
                          <a:ext uri="{FF2B5EF4-FFF2-40B4-BE49-F238E27FC236}">
                            <a16:creationId xmlns:a16="http://schemas.microsoft.com/office/drawing/2014/main" id="{E82C4A62-83BB-489B-9391-C32E1FC9032D}"/>
                          </a:ext>
                        </a:extLst>
                      </p:cNvPr>
                      <p:cNvPicPr/>
                      <p:nvPr/>
                    </p:nvPicPr>
                    <p:blipFill>
                      <a:blip r:embed="rId11"/>
                      <a:stretch>
                        <a:fillRect/>
                      </a:stretch>
                    </p:blipFill>
                    <p:spPr>
                      <a:xfrm>
                        <a:off x="2126488" y="1972374"/>
                        <a:ext cx="863600" cy="241300"/>
                      </a:xfrm>
                      <a:prstGeom prst="rect">
                        <a:avLst/>
                      </a:prstGeom>
                    </p:spPr>
                  </p:pic>
                </p:oleObj>
              </mc:Fallback>
            </mc:AlternateContent>
          </a:graphicData>
        </a:graphic>
      </p:graphicFrame>
      <p:sp>
        <p:nvSpPr>
          <p:cNvPr id="57" name="TextBox 56">
            <a:extLst>
              <a:ext uri="{FF2B5EF4-FFF2-40B4-BE49-F238E27FC236}">
                <a16:creationId xmlns:a16="http://schemas.microsoft.com/office/drawing/2014/main" id="{8B4172C8-E2D1-468C-9EAD-0CE2DDD916D1}"/>
              </a:ext>
            </a:extLst>
          </p:cNvPr>
          <p:cNvSpPr txBox="1"/>
          <p:nvPr/>
        </p:nvSpPr>
        <p:spPr>
          <a:xfrm>
            <a:off x="2275840" y="2588768"/>
            <a:ext cx="2726944" cy="738664"/>
          </a:xfrm>
          <a:prstGeom prst="rect">
            <a:avLst/>
          </a:prstGeom>
          <a:noFill/>
        </p:spPr>
        <p:txBody>
          <a:bodyPr wrap="square" rtlCol="0">
            <a:spAutoFit/>
          </a:bodyPr>
          <a:lstStyle/>
          <a:p>
            <a:r>
              <a:rPr lang="en-AU" sz="1400" dirty="0"/>
              <a:t>translational kinetic energy of molecules increased </a:t>
            </a:r>
            <a:r>
              <a:rPr lang="en-AU" sz="1400" dirty="0">
                <a:sym typeface="Symbol" panose="05050102010706020507" pitchFamily="18" charset="2"/>
              </a:rPr>
              <a:t> increase in temperature of System</a:t>
            </a:r>
            <a:endParaRPr lang="en-US" sz="1400" dirty="0"/>
          </a:p>
        </p:txBody>
      </p:sp>
      <p:sp>
        <p:nvSpPr>
          <p:cNvPr id="58" name="Rectangle: Rounded Corners 57">
            <a:extLst>
              <a:ext uri="{FF2B5EF4-FFF2-40B4-BE49-F238E27FC236}">
                <a16:creationId xmlns:a16="http://schemas.microsoft.com/office/drawing/2014/main" id="{3CAB5F99-8067-4AAC-A283-78AFD904D90A}"/>
              </a:ext>
            </a:extLst>
          </p:cNvPr>
          <p:cNvSpPr/>
          <p:nvPr/>
        </p:nvSpPr>
        <p:spPr>
          <a:xfrm>
            <a:off x="898144" y="1308608"/>
            <a:ext cx="1215136" cy="1276096"/>
          </a:xfrm>
          <a:prstGeom prst="round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1A4F587-138F-45E9-BB21-2A5D31C8ED4D}"/>
              </a:ext>
            </a:extLst>
          </p:cNvPr>
          <p:cNvSpPr txBox="1"/>
          <p:nvPr/>
        </p:nvSpPr>
        <p:spPr>
          <a:xfrm>
            <a:off x="138176" y="455168"/>
            <a:ext cx="2126031" cy="307777"/>
          </a:xfrm>
          <a:prstGeom prst="rect">
            <a:avLst/>
          </a:prstGeom>
          <a:noFill/>
        </p:spPr>
        <p:txBody>
          <a:bodyPr wrap="none" rtlCol="0">
            <a:spAutoFit/>
          </a:bodyPr>
          <a:lstStyle/>
          <a:p>
            <a:r>
              <a:rPr lang="en-AU" sz="1400" dirty="0"/>
              <a:t>System: gas inside cylinder</a:t>
            </a:r>
            <a:endParaRPr lang="en-US" sz="1400" dirty="0"/>
          </a:p>
        </p:txBody>
      </p:sp>
    </p:spTree>
    <p:extLst>
      <p:ext uri="{BB962C8B-B14F-4D97-AF65-F5344CB8AC3E}">
        <p14:creationId xmlns:p14="http://schemas.microsoft.com/office/powerpoint/2010/main" val="1434408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clip art rubbing hands together">
            <a:extLst>
              <a:ext uri="{FF2B5EF4-FFF2-40B4-BE49-F238E27FC236}">
                <a16:creationId xmlns:a16="http://schemas.microsoft.com/office/drawing/2014/main" id="{4A9E26FA-3683-4BFA-BB31-B030E8C76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716" y="341376"/>
            <a:ext cx="1428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2C23D7-C5CC-449E-A696-68431FDD67D5}"/>
              </a:ext>
            </a:extLst>
          </p:cNvPr>
          <p:cNvSpPr txBox="1"/>
          <p:nvPr/>
        </p:nvSpPr>
        <p:spPr>
          <a:xfrm>
            <a:off x="471425" y="890016"/>
            <a:ext cx="1544320" cy="1169551"/>
          </a:xfrm>
          <a:prstGeom prst="rect">
            <a:avLst/>
          </a:prstGeom>
          <a:noFill/>
        </p:spPr>
        <p:txBody>
          <a:bodyPr wrap="square" rtlCol="0">
            <a:spAutoFit/>
          </a:bodyPr>
          <a:lstStyle/>
          <a:p>
            <a:r>
              <a:rPr lang="en-AU" sz="1400" dirty="0">
                <a:solidFill>
                  <a:schemeClr val="accent2">
                    <a:lumMod val="50000"/>
                  </a:schemeClr>
                </a:solidFill>
              </a:rPr>
              <a:t>You do work in rubbing your hands together – where does the energy go?</a:t>
            </a:r>
            <a:endParaRPr lang="en-US" sz="1400" dirty="0">
              <a:solidFill>
                <a:schemeClr val="accent2">
                  <a:lumMod val="50000"/>
                </a:schemeClr>
              </a:solidFill>
            </a:endParaRPr>
          </a:p>
        </p:txBody>
      </p:sp>
    </p:spTree>
    <p:extLst>
      <p:ext uri="{BB962C8B-B14F-4D97-AF65-F5344CB8AC3E}">
        <p14:creationId xmlns:p14="http://schemas.microsoft.com/office/powerpoint/2010/main" val="3954695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mage result for CLIP ART TEMPERATURE">
            <a:extLst>
              <a:ext uri="{FF2B5EF4-FFF2-40B4-BE49-F238E27FC236}">
                <a16:creationId xmlns:a16="http://schemas.microsoft.com/office/drawing/2014/main" id="{7ABD1CA4-6FF9-4663-9BA6-9E2FA2C4F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17" y="471297"/>
            <a:ext cx="250507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0B7DB5-FA28-4E04-9EB7-04ED196FD83A}"/>
              </a:ext>
            </a:extLst>
          </p:cNvPr>
          <p:cNvSpPr txBox="1"/>
          <p:nvPr/>
        </p:nvSpPr>
        <p:spPr>
          <a:xfrm>
            <a:off x="422656" y="2239264"/>
            <a:ext cx="4183518" cy="523220"/>
          </a:xfrm>
          <a:prstGeom prst="rect">
            <a:avLst/>
          </a:prstGeom>
          <a:noFill/>
        </p:spPr>
        <p:txBody>
          <a:bodyPr wrap="none" rtlCol="0">
            <a:spAutoFit/>
          </a:bodyPr>
          <a:lstStyle/>
          <a:p>
            <a:r>
              <a:rPr lang="en-AU" sz="1400" dirty="0"/>
              <a:t>Temperature: </a:t>
            </a:r>
            <a:r>
              <a:rPr lang="en-AU" sz="1400" dirty="0">
                <a:solidFill>
                  <a:srgbClr val="FF0000"/>
                </a:solidFill>
              </a:rPr>
              <a:t>Hot</a:t>
            </a:r>
            <a:r>
              <a:rPr lang="en-AU" sz="1400" dirty="0"/>
              <a:t> or </a:t>
            </a:r>
            <a:r>
              <a:rPr lang="en-AU" sz="1400" dirty="0">
                <a:solidFill>
                  <a:srgbClr val="00B0F0"/>
                </a:solidFill>
              </a:rPr>
              <a:t>Cold</a:t>
            </a:r>
            <a:r>
              <a:rPr lang="en-AU" sz="1400" dirty="0"/>
              <a:t>?</a:t>
            </a:r>
          </a:p>
          <a:p>
            <a:r>
              <a:rPr lang="en-AU" sz="1400" dirty="0"/>
              <a:t>    must be determined by a thermometer !                      </a:t>
            </a:r>
            <a:endParaRPr lang="en-US" sz="1400" dirty="0"/>
          </a:p>
        </p:txBody>
      </p:sp>
      <p:sp>
        <p:nvSpPr>
          <p:cNvPr id="5" name="Rectangle 4">
            <a:extLst>
              <a:ext uri="{FF2B5EF4-FFF2-40B4-BE49-F238E27FC236}">
                <a16:creationId xmlns:a16="http://schemas.microsoft.com/office/drawing/2014/main" id="{CE4DAA03-2773-4211-8BC3-E0A331D8AF23}"/>
              </a:ext>
            </a:extLst>
          </p:cNvPr>
          <p:cNvSpPr/>
          <p:nvPr/>
        </p:nvSpPr>
        <p:spPr>
          <a:xfrm>
            <a:off x="739648" y="2137664"/>
            <a:ext cx="438912" cy="85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918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4"/>
          <p:cNvSpPr txBox="1">
            <a:spLocks noChangeArrowheads="1"/>
          </p:cNvSpPr>
          <p:nvPr/>
        </p:nvSpPr>
        <p:spPr bwMode="auto">
          <a:xfrm>
            <a:off x="141669" y="401003"/>
            <a:ext cx="4392612"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dirty="0"/>
              <a:t>Absolute zero                       0  K    (-273.15 </a:t>
            </a:r>
            <a:r>
              <a:rPr lang="en-US" altLang="en-US" sz="1200" dirty="0">
                <a:cs typeface="Arial" panose="020B0604020202020204" pitchFamily="34" charset="0"/>
              </a:rPr>
              <a:t>°C)</a:t>
            </a:r>
          </a:p>
          <a:p>
            <a:pPr eaLnBrk="1" hangingPunct="1">
              <a:spcBef>
                <a:spcPct val="0"/>
              </a:spcBef>
              <a:buFontTx/>
              <a:buNone/>
            </a:pPr>
            <a:r>
              <a:rPr lang="en-US" altLang="en-US" sz="1200" dirty="0">
                <a:solidFill>
                  <a:srgbClr val="0000FF"/>
                </a:solidFill>
              </a:rPr>
              <a:t>Helium boils                          4  K   (-269 °C)</a:t>
            </a:r>
          </a:p>
          <a:p>
            <a:pPr eaLnBrk="1" hangingPunct="1">
              <a:spcBef>
                <a:spcPct val="0"/>
              </a:spcBef>
              <a:buFontTx/>
              <a:buNone/>
            </a:pPr>
            <a:r>
              <a:rPr lang="en-US" altLang="en-US" sz="1200" dirty="0"/>
              <a:t>Nitrogen boils                      77  K   (-196 °C)</a:t>
            </a:r>
          </a:p>
          <a:p>
            <a:pPr eaLnBrk="1" hangingPunct="1">
              <a:spcBef>
                <a:spcPct val="0"/>
              </a:spcBef>
              <a:buFontTx/>
              <a:buNone/>
            </a:pPr>
            <a:r>
              <a:rPr lang="en-US" altLang="en-US" sz="1200" dirty="0">
                <a:solidFill>
                  <a:srgbClr val="0000FF"/>
                </a:solidFill>
              </a:rPr>
              <a:t>Oxygen boils                       90  K    (-183 °C)</a:t>
            </a:r>
          </a:p>
          <a:p>
            <a:pPr eaLnBrk="1" hangingPunct="1">
              <a:spcBef>
                <a:spcPct val="0"/>
              </a:spcBef>
              <a:buFontTx/>
              <a:buNone/>
            </a:pPr>
            <a:r>
              <a:rPr lang="en-US" altLang="en-US" sz="1200" dirty="0"/>
              <a:t>Dry ice (CO</a:t>
            </a:r>
            <a:r>
              <a:rPr lang="en-US" altLang="en-US" sz="1200" baseline="30000" dirty="0"/>
              <a:t>2</a:t>
            </a:r>
            <a:r>
              <a:rPr lang="en-US" altLang="en-US" sz="1200" dirty="0"/>
              <a:t>) freezes        194  K   (-79 °C) </a:t>
            </a:r>
          </a:p>
          <a:p>
            <a:pPr eaLnBrk="1" hangingPunct="1">
              <a:spcBef>
                <a:spcPct val="0"/>
              </a:spcBef>
              <a:buFontTx/>
              <a:buNone/>
            </a:pPr>
            <a:r>
              <a:rPr lang="en-US" altLang="en-US" sz="1200" dirty="0">
                <a:solidFill>
                  <a:srgbClr val="0000FF"/>
                </a:solidFill>
              </a:rPr>
              <a:t>Water freezes                    273  K   (0 °C) </a:t>
            </a:r>
          </a:p>
          <a:p>
            <a:pPr eaLnBrk="1" hangingPunct="1">
              <a:spcBef>
                <a:spcPct val="0"/>
              </a:spcBef>
              <a:buFontTx/>
              <a:buNone/>
            </a:pPr>
            <a:r>
              <a:rPr lang="en-US" altLang="en-US" sz="1200" dirty="0"/>
              <a:t>Room temperature          ~293  K    (~20 °C) </a:t>
            </a:r>
          </a:p>
          <a:p>
            <a:pPr eaLnBrk="1" hangingPunct="1">
              <a:spcBef>
                <a:spcPct val="0"/>
              </a:spcBef>
              <a:buFontTx/>
              <a:buNone/>
            </a:pPr>
            <a:r>
              <a:rPr lang="en-US" altLang="en-US" sz="1200" dirty="0">
                <a:solidFill>
                  <a:srgbClr val="0000FF"/>
                </a:solidFill>
              </a:rPr>
              <a:t>Body temperature              310 K    (~37 °C) </a:t>
            </a:r>
          </a:p>
          <a:p>
            <a:pPr eaLnBrk="1" hangingPunct="1">
              <a:spcBef>
                <a:spcPct val="0"/>
              </a:spcBef>
              <a:buFontTx/>
              <a:buNone/>
            </a:pPr>
            <a:r>
              <a:rPr lang="en-US" altLang="en-US" sz="1200" dirty="0"/>
              <a:t>Water boils                         373 K   (100 °C)</a:t>
            </a:r>
          </a:p>
          <a:p>
            <a:pPr eaLnBrk="1" hangingPunct="1">
              <a:spcBef>
                <a:spcPct val="0"/>
              </a:spcBef>
              <a:buFontTx/>
              <a:buNone/>
            </a:pPr>
            <a:r>
              <a:rPr lang="en-US" altLang="en-US" sz="1200" dirty="0">
                <a:solidFill>
                  <a:srgbClr val="0000FF"/>
                </a:solidFill>
              </a:rPr>
              <a:t>Copper melts                    1356 K   (1083 °C)</a:t>
            </a:r>
          </a:p>
          <a:p>
            <a:pPr eaLnBrk="1" hangingPunct="1">
              <a:spcBef>
                <a:spcPct val="0"/>
              </a:spcBef>
              <a:buFontTx/>
              <a:buNone/>
            </a:pPr>
            <a:r>
              <a:rPr lang="en-US" altLang="en-US" sz="1200" dirty="0"/>
              <a:t>Bunsen burner                  2103 K   (1870 °C) </a:t>
            </a:r>
          </a:p>
          <a:p>
            <a:pPr eaLnBrk="1" hangingPunct="1">
              <a:spcBef>
                <a:spcPct val="0"/>
              </a:spcBef>
              <a:buFontTx/>
              <a:buNone/>
            </a:pPr>
            <a:r>
              <a:rPr lang="en-US" altLang="en-US" sz="1200" dirty="0">
                <a:solidFill>
                  <a:srgbClr val="FF0000"/>
                </a:solidFill>
              </a:rPr>
              <a:t>Surface of the sun           ~6000 K</a:t>
            </a:r>
          </a:p>
          <a:p>
            <a:pPr eaLnBrk="1" hangingPunct="1">
              <a:spcBef>
                <a:spcPct val="0"/>
              </a:spcBef>
              <a:buFontTx/>
              <a:buNone/>
            </a:pPr>
            <a:r>
              <a:rPr lang="en-US" altLang="en-US" sz="1200" dirty="0"/>
              <a:t>Iron welding arc               ~6020 K</a:t>
            </a:r>
          </a:p>
          <a:p>
            <a:pPr eaLnBrk="1" hangingPunct="1">
              <a:spcBef>
                <a:spcPct val="0"/>
              </a:spcBef>
              <a:buFontTx/>
              <a:buNone/>
            </a:pPr>
            <a:endParaRPr lang="en-US" altLang="en-US" sz="1200" dirty="0"/>
          </a:p>
        </p:txBody>
      </p:sp>
    </p:spTree>
    <p:extLst>
      <p:ext uri="{BB962C8B-B14F-4D97-AF65-F5344CB8AC3E}">
        <p14:creationId xmlns:p14="http://schemas.microsoft.com/office/powerpoint/2010/main" val="41157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images heat death of the universe">
            <a:extLst>
              <a:ext uri="{FF2B5EF4-FFF2-40B4-BE49-F238E27FC236}">
                <a16:creationId xmlns:a16="http://schemas.microsoft.com/office/drawing/2014/main" id="{3398893A-2ABE-4A3F-90B2-CF7FEDAC3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6"/>
          <a:stretch/>
        </p:blipFill>
        <p:spPr bwMode="auto">
          <a:xfrm>
            <a:off x="1341120" y="170402"/>
            <a:ext cx="2372741" cy="2560605"/>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Image result for images heat death of the universe">
            <a:extLst>
              <a:ext uri="{FF2B5EF4-FFF2-40B4-BE49-F238E27FC236}">
                <a16:creationId xmlns:a16="http://schemas.microsoft.com/office/drawing/2014/main" id="{009A52DA-DB16-49FC-B487-4BC4FC6D8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2" y="1304544"/>
            <a:ext cx="1345374" cy="21577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891DDE-129D-425D-91CC-8844A27D4AFB}"/>
              </a:ext>
            </a:extLst>
          </p:cNvPr>
          <p:cNvSpPr/>
          <p:nvPr/>
        </p:nvSpPr>
        <p:spPr>
          <a:xfrm>
            <a:off x="3730752" y="1292352"/>
            <a:ext cx="1243584" cy="21457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BFB67FE-6D7F-4F24-AD76-CE92BBCFD60D}"/>
              </a:ext>
            </a:extLst>
          </p:cNvPr>
          <p:cNvCxnSpPr>
            <a:cxnSpLocks/>
          </p:cNvCxnSpPr>
          <p:nvPr/>
        </p:nvCxnSpPr>
        <p:spPr>
          <a:xfrm>
            <a:off x="1528064" y="2995168"/>
            <a:ext cx="234899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07B7D7B7-2CFD-4F7B-97BE-DD5FC7644BD5}"/>
              </a:ext>
            </a:extLst>
          </p:cNvPr>
          <p:cNvGraphicFramePr>
            <a:graphicFrameLocks noChangeAspect="1"/>
          </p:cNvGraphicFramePr>
          <p:nvPr>
            <p:extLst>
              <p:ext uri="{D42A27DB-BD31-4B8C-83A1-F6EECF244321}">
                <p14:modId xmlns:p14="http://schemas.microsoft.com/office/powerpoint/2010/main" val="1130396569"/>
              </p:ext>
            </p:extLst>
          </p:nvPr>
        </p:nvGraphicFramePr>
        <p:xfrm>
          <a:off x="907733" y="2742502"/>
          <a:ext cx="622300" cy="558800"/>
        </p:xfrm>
        <a:graphic>
          <a:graphicData uri="http://schemas.openxmlformats.org/presentationml/2006/ole">
            <mc:AlternateContent xmlns:mc="http://schemas.openxmlformats.org/markup-compatibility/2006">
              <mc:Choice xmlns:v="urn:schemas-microsoft-com:vml" Requires="v">
                <p:oleObj spid="_x0000_s71689" name="Equation" r:id="rId5" imgW="622080" imgH="558720" progId="Equation.DSMT4">
                  <p:embed/>
                </p:oleObj>
              </mc:Choice>
              <mc:Fallback>
                <p:oleObj name="Equation" r:id="rId5" imgW="622080" imgH="558720" progId="Equation.DSMT4">
                  <p:embed/>
                  <p:pic>
                    <p:nvPicPr>
                      <p:cNvPr id="0" name=""/>
                      <p:cNvPicPr/>
                      <p:nvPr/>
                    </p:nvPicPr>
                    <p:blipFill>
                      <a:blip r:embed="rId6"/>
                      <a:stretch>
                        <a:fillRect/>
                      </a:stretch>
                    </p:blipFill>
                    <p:spPr>
                      <a:xfrm>
                        <a:off x="907733" y="2742502"/>
                        <a:ext cx="622300" cy="558800"/>
                      </a:xfrm>
                      <a:prstGeom prst="rect">
                        <a:avLst/>
                      </a:prstGeom>
                      <a:solidFill>
                        <a:srgbClr val="FFFF00"/>
                      </a:solidFill>
                    </p:spPr>
                  </p:pic>
                </p:oleObj>
              </mc:Fallback>
            </mc:AlternateContent>
          </a:graphicData>
        </a:graphic>
      </p:graphicFrame>
      <p:graphicFrame>
        <p:nvGraphicFramePr>
          <p:cNvPr id="11" name="Object 10">
            <a:extLst>
              <a:ext uri="{FF2B5EF4-FFF2-40B4-BE49-F238E27FC236}">
                <a16:creationId xmlns:a16="http://schemas.microsoft.com/office/drawing/2014/main" id="{2B719E2C-B8D9-4097-8B89-197655845191}"/>
              </a:ext>
            </a:extLst>
          </p:cNvPr>
          <p:cNvGraphicFramePr>
            <a:graphicFrameLocks noChangeAspect="1"/>
          </p:cNvGraphicFramePr>
          <p:nvPr>
            <p:extLst>
              <p:ext uri="{D42A27DB-BD31-4B8C-83A1-F6EECF244321}">
                <p14:modId xmlns:p14="http://schemas.microsoft.com/office/powerpoint/2010/main" val="3693275175"/>
              </p:ext>
            </p:extLst>
          </p:nvPr>
        </p:nvGraphicFramePr>
        <p:xfrm>
          <a:off x="3868357" y="2732342"/>
          <a:ext cx="622300" cy="558800"/>
        </p:xfrm>
        <a:graphic>
          <a:graphicData uri="http://schemas.openxmlformats.org/presentationml/2006/ole">
            <mc:AlternateContent xmlns:mc="http://schemas.openxmlformats.org/markup-compatibility/2006">
              <mc:Choice xmlns:v="urn:schemas-microsoft-com:vml" Requires="v">
                <p:oleObj spid="_x0000_s71690" name="Equation" r:id="rId7" imgW="622080" imgH="558720" progId="Equation.DSMT4">
                  <p:embed/>
                </p:oleObj>
              </mc:Choice>
              <mc:Fallback>
                <p:oleObj name="Equation" r:id="rId7" imgW="622080" imgH="558720" progId="Equation.DSMT4">
                  <p:embed/>
                  <p:pic>
                    <p:nvPicPr>
                      <p:cNvPr id="7" name="Object 6">
                        <a:extLst>
                          <a:ext uri="{FF2B5EF4-FFF2-40B4-BE49-F238E27FC236}">
                            <a16:creationId xmlns:a16="http://schemas.microsoft.com/office/drawing/2014/main" id="{07B7D7B7-2CFD-4F7B-97BE-DD5FC7644BD5}"/>
                          </a:ext>
                        </a:extLst>
                      </p:cNvPr>
                      <p:cNvPicPr/>
                      <p:nvPr/>
                    </p:nvPicPr>
                    <p:blipFill>
                      <a:blip r:embed="rId8"/>
                      <a:stretch>
                        <a:fillRect/>
                      </a:stretch>
                    </p:blipFill>
                    <p:spPr>
                      <a:xfrm>
                        <a:off x="3868357" y="2732342"/>
                        <a:ext cx="622300" cy="5588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338239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t="18091"/>
          <a:stretch>
            <a:fillRect/>
          </a:stretch>
        </p:blipFill>
        <p:spPr bwMode="auto">
          <a:xfrm>
            <a:off x="354076" y="271462"/>
            <a:ext cx="2043842" cy="106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 y="1638618"/>
            <a:ext cx="1537977" cy="106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be 1"/>
          <p:cNvSpPr/>
          <p:nvPr/>
        </p:nvSpPr>
        <p:spPr>
          <a:xfrm>
            <a:off x="2917952" y="638048"/>
            <a:ext cx="768096" cy="674624"/>
          </a:xfrm>
          <a:prstGeom prst="cub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4001008" y="648208"/>
            <a:ext cx="768096" cy="674624"/>
          </a:xfrm>
          <a:prstGeom prst="cub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93568" y="0"/>
            <a:ext cx="755079" cy="276999"/>
          </a:xfrm>
          <a:prstGeom prst="rect">
            <a:avLst/>
          </a:prstGeom>
          <a:noFill/>
        </p:spPr>
        <p:txBody>
          <a:bodyPr wrap="none" rtlCol="0">
            <a:spAutoFit/>
          </a:bodyPr>
          <a:lstStyle/>
          <a:p>
            <a:r>
              <a:rPr lang="en-AU" sz="1200" dirty="0"/>
              <a:t>System A</a:t>
            </a:r>
            <a:endParaRPr lang="en-US" sz="1200" dirty="0"/>
          </a:p>
        </p:txBody>
      </p:sp>
      <p:sp>
        <p:nvSpPr>
          <p:cNvPr id="13" name="TextBox 12"/>
          <p:cNvSpPr txBox="1"/>
          <p:nvPr/>
        </p:nvSpPr>
        <p:spPr>
          <a:xfrm>
            <a:off x="4001008" y="0"/>
            <a:ext cx="755079" cy="276999"/>
          </a:xfrm>
          <a:prstGeom prst="rect">
            <a:avLst/>
          </a:prstGeom>
          <a:noFill/>
        </p:spPr>
        <p:txBody>
          <a:bodyPr wrap="none" rtlCol="0">
            <a:spAutoFit/>
          </a:bodyPr>
          <a:lstStyle/>
          <a:p>
            <a:r>
              <a:rPr lang="en-AU" sz="1200" dirty="0"/>
              <a:t>System B</a:t>
            </a:r>
            <a:endParaRPr 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4098047671"/>
              </p:ext>
            </p:extLst>
          </p:nvPr>
        </p:nvGraphicFramePr>
        <p:xfrm>
          <a:off x="3171381" y="240602"/>
          <a:ext cx="215900" cy="279400"/>
        </p:xfrm>
        <a:graphic>
          <a:graphicData uri="http://schemas.openxmlformats.org/presentationml/2006/ole">
            <mc:AlternateContent xmlns:mc="http://schemas.openxmlformats.org/markup-compatibility/2006">
              <mc:Choice xmlns:v="urn:schemas-microsoft-com:vml" Requires="v">
                <p:oleObj spid="_x0000_s60733" name="Equation" r:id="rId5" imgW="215640" imgH="279360" progId="Equation.DSMT4">
                  <p:embed/>
                </p:oleObj>
              </mc:Choice>
              <mc:Fallback>
                <p:oleObj name="Equation" r:id="rId5" imgW="215640" imgH="279360" progId="Equation.DSMT4">
                  <p:embed/>
                  <p:pic>
                    <p:nvPicPr>
                      <p:cNvPr id="0" name=""/>
                      <p:cNvPicPr/>
                      <p:nvPr/>
                    </p:nvPicPr>
                    <p:blipFill>
                      <a:blip r:embed="rId6"/>
                      <a:stretch>
                        <a:fillRect/>
                      </a:stretch>
                    </p:blipFill>
                    <p:spPr>
                      <a:xfrm>
                        <a:off x="3171381" y="240602"/>
                        <a:ext cx="215900" cy="279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790106482"/>
              </p:ext>
            </p:extLst>
          </p:nvPr>
        </p:nvGraphicFramePr>
        <p:xfrm>
          <a:off x="4311333" y="242634"/>
          <a:ext cx="215900" cy="279400"/>
        </p:xfrm>
        <a:graphic>
          <a:graphicData uri="http://schemas.openxmlformats.org/presentationml/2006/ole">
            <mc:AlternateContent xmlns:mc="http://schemas.openxmlformats.org/markup-compatibility/2006">
              <mc:Choice xmlns:v="urn:schemas-microsoft-com:vml" Requires="v">
                <p:oleObj spid="_x0000_s60734" name="Equation" r:id="rId7" imgW="215640" imgH="279360" progId="Equation.DSMT4">
                  <p:embed/>
                </p:oleObj>
              </mc:Choice>
              <mc:Fallback>
                <p:oleObj name="Equation" r:id="rId7" imgW="215640" imgH="279360" progId="Equation.DSMT4">
                  <p:embed/>
                  <p:pic>
                    <p:nvPicPr>
                      <p:cNvPr id="6" name="Object 5"/>
                      <p:cNvPicPr/>
                      <p:nvPr/>
                    </p:nvPicPr>
                    <p:blipFill>
                      <a:blip r:embed="rId8"/>
                      <a:stretch>
                        <a:fillRect/>
                      </a:stretch>
                    </p:blipFill>
                    <p:spPr>
                      <a:xfrm>
                        <a:off x="4311333" y="242634"/>
                        <a:ext cx="215900" cy="279400"/>
                      </a:xfrm>
                      <a:prstGeom prst="rect">
                        <a:avLst/>
                      </a:prstGeom>
                    </p:spPr>
                  </p:pic>
                </p:oleObj>
              </mc:Fallback>
            </mc:AlternateContent>
          </a:graphicData>
        </a:graphic>
      </p:graphicFrame>
      <p:sp>
        <p:nvSpPr>
          <p:cNvPr id="17" name="Cube 16"/>
          <p:cNvSpPr/>
          <p:nvPr/>
        </p:nvSpPr>
        <p:spPr>
          <a:xfrm>
            <a:off x="3371088" y="1607312"/>
            <a:ext cx="768096" cy="674624"/>
          </a:xfrm>
          <a:prstGeom prst="cube">
            <a:avLst/>
          </a:prstGeom>
          <a:solidFill>
            <a:srgbClr val="FF0000">
              <a:alpha val="49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970528" y="1609344"/>
            <a:ext cx="768096" cy="674624"/>
          </a:xfrm>
          <a:prstGeom prst="cube">
            <a:avLst/>
          </a:prstGeom>
          <a:solidFill>
            <a:schemeClr val="accent1">
              <a:alpha val="7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96896" y="1743456"/>
            <a:ext cx="685059" cy="461665"/>
          </a:xfrm>
          <a:prstGeom prst="rect">
            <a:avLst/>
          </a:prstGeom>
          <a:noFill/>
        </p:spPr>
        <p:txBody>
          <a:bodyPr wrap="none" rtlCol="0">
            <a:spAutoFit/>
          </a:bodyPr>
          <a:lstStyle/>
          <a:p>
            <a:r>
              <a:rPr lang="en-AU" sz="1200" dirty="0"/>
              <a:t>thermal</a:t>
            </a:r>
          </a:p>
          <a:p>
            <a:r>
              <a:rPr lang="en-AU" sz="1200" dirty="0"/>
              <a:t> contact</a:t>
            </a:r>
            <a:endParaRPr lang="en-US" sz="1200" dirty="0"/>
          </a:p>
        </p:txBody>
      </p:sp>
      <p:sp>
        <p:nvSpPr>
          <p:cNvPr id="10" name="Arrow: Right 9"/>
          <p:cNvSpPr/>
          <p:nvPr/>
        </p:nvSpPr>
        <p:spPr>
          <a:xfrm>
            <a:off x="4047744" y="1946656"/>
            <a:ext cx="256032" cy="568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3817036493"/>
              </p:ext>
            </p:extLst>
          </p:nvPr>
        </p:nvGraphicFramePr>
        <p:xfrm>
          <a:off x="4301681" y="1864932"/>
          <a:ext cx="190500" cy="241300"/>
        </p:xfrm>
        <a:graphic>
          <a:graphicData uri="http://schemas.openxmlformats.org/presentationml/2006/ole">
            <mc:AlternateContent xmlns:mc="http://schemas.openxmlformats.org/markup-compatibility/2006">
              <mc:Choice xmlns:v="urn:schemas-microsoft-com:vml" Requires="v">
                <p:oleObj spid="_x0000_s60735" name="Equation" r:id="rId9" imgW="190440" imgH="241200" progId="Equation.DSMT4">
                  <p:embed/>
                </p:oleObj>
              </mc:Choice>
              <mc:Fallback>
                <p:oleObj name="Equation" r:id="rId9" imgW="190440" imgH="241200" progId="Equation.DSMT4">
                  <p:embed/>
                  <p:pic>
                    <p:nvPicPr>
                      <p:cNvPr id="0" name=""/>
                      <p:cNvPicPr/>
                      <p:nvPr/>
                    </p:nvPicPr>
                    <p:blipFill>
                      <a:blip r:embed="rId10"/>
                      <a:stretch>
                        <a:fillRect/>
                      </a:stretch>
                    </p:blipFill>
                    <p:spPr>
                      <a:xfrm>
                        <a:off x="4301681" y="1864932"/>
                        <a:ext cx="190500" cy="2413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522088730"/>
              </p:ext>
            </p:extLst>
          </p:nvPr>
        </p:nvGraphicFramePr>
        <p:xfrm>
          <a:off x="3314065" y="2554224"/>
          <a:ext cx="406400" cy="304800"/>
        </p:xfrm>
        <a:graphic>
          <a:graphicData uri="http://schemas.openxmlformats.org/presentationml/2006/ole">
            <mc:AlternateContent xmlns:mc="http://schemas.openxmlformats.org/markup-compatibility/2006">
              <mc:Choice xmlns:v="urn:schemas-microsoft-com:vml" Requires="v">
                <p:oleObj spid="_x0000_s60736" name="Equation" r:id="rId11" imgW="406080" imgH="304560" progId="Equation.DSMT4">
                  <p:embed/>
                </p:oleObj>
              </mc:Choice>
              <mc:Fallback>
                <p:oleObj name="Equation" r:id="rId11" imgW="406080" imgH="304560" progId="Equation.DSMT4">
                  <p:embed/>
                  <p:pic>
                    <p:nvPicPr>
                      <p:cNvPr id="6" name="Object 5"/>
                      <p:cNvPicPr/>
                      <p:nvPr/>
                    </p:nvPicPr>
                    <p:blipFill>
                      <a:blip r:embed="rId12"/>
                      <a:stretch>
                        <a:fillRect/>
                      </a:stretch>
                    </p:blipFill>
                    <p:spPr>
                      <a:xfrm>
                        <a:off x="3314065" y="2554224"/>
                        <a:ext cx="406400" cy="3048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417132396"/>
              </p:ext>
            </p:extLst>
          </p:nvPr>
        </p:nvGraphicFramePr>
        <p:xfrm>
          <a:off x="4113403" y="2311083"/>
          <a:ext cx="495300" cy="635000"/>
        </p:xfrm>
        <a:graphic>
          <a:graphicData uri="http://schemas.openxmlformats.org/presentationml/2006/ole">
            <mc:AlternateContent xmlns:mc="http://schemas.openxmlformats.org/markup-compatibility/2006">
              <mc:Choice xmlns:v="urn:schemas-microsoft-com:vml" Requires="v">
                <p:oleObj spid="_x0000_s60737" name="Equation" r:id="rId13" imgW="495000" imgH="634680" progId="Equation.DSMT4">
                  <p:embed/>
                </p:oleObj>
              </mc:Choice>
              <mc:Fallback>
                <p:oleObj name="Equation" r:id="rId13" imgW="495000" imgH="634680" progId="Equation.DSMT4">
                  <p:embed/>
                  <p:pic>
                    <p:nvPicPr>
                      <p:cNvPr id="16" name="Object 15"/>
                      <p:cNvPicPr/>
                      <p:nvPr/>
                    </p:nvPicPr>
                    <p:blipFill>
                      <a:blip r:embed="rId14"/>
                      <a:stretch>
                        <a:fillRect/>
                      </a:stretch>
                    </p:blipFill>
                    <p:spPr>
                      <a:xfrm>
                        <a:off x="4113403" y="2311083"/>
                        <a:ext cx="495300" cy="635000"/>
                      </a:xfrm>
                      <a:prstGeom prst="rect">
                        <a:avLst/>
                      </a:prstGeom>
                    </p:spPr>
                  </p:pic>
                </p:oleObj>
              </mc:Fallback>
            </mc:AlternateContent>
          </a:graphicData>
        </a:graphic>
      </p:graphicFrame>
    </p:spTree>
    <p:extLst>
      <p:ext uri="{BB962C8B-B14F-4D97-AF65-F5344CB8AC3E}">
        <p14:creationId xmlns:p14="http://schemas.microsoft.com/office/powerpoint/2010/main" val="3881021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be 1"/>
          <p:cNvSpPr/>
          <p:nvPr/>
        </p:nvSpPr>
        <p:spPr>
          <a:xfrm>
            <a:off x="130048" y="638048"/>
            <a:ext cx="768096" cy="674624"/>
          </a:xfrm>
          <a:prstGeom prst="cub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985520" y="623824"/>
            <a:ext cx="768096" cy="674624"/>
          </a:xfrm>
          <a:prstGeom prst="cub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2560" y="0"/>
            <a:ext cx="755079" cy="276999"/>
          </a:xfrm>
          <a:prstGeom prst="rect">
            <a:avLst/>
          </a:prstGeom>
          <a:noFill/>
        </p:spPr>
        <p:txBody>
          <a:bodyPr wrap="none" rtlCol="0">
            <a:spAutoFit/>
          </a:bodyPr>
          <a:lstStyle/>
          <a:p>
            <a:r>
              <a:rPr lang="en-AU" sz="1200" dirty="0"/>
              <a:t>System A</a:t>
            </a:r>
            <a:endParaRPr lang="en-US" sz="1200" dirty="0"/>
          </a:p>
        </p:txBody>
      </p:sp>
      <p:sp>
        <p:nvSpPr>
          <p:cNvPr id="13" name="TextBox 12"/>
          <p:cNvSpPr txBox="1"/>
          <p:nvPr/>
        </p:nvSpPr>
        <p:spPr>
          <a:xfrm>
            <a:off x="1062736" y="0"/>
            <a:ext cx="755079" cy="276999"/>
          </a:xfrm>
          <a:prstGeom prst="rect">
            <a:avLst/>
          </a:prstGeom>
          <a:noFill/>
        </p:spPr>
        <p:txBody>
          <a:bodyPr wrap="none" rtlCol="0">
            <a:spAutoFit/>
          </a:bodyPr>
          <a:lstStyle/>
          <a:p>
            <a:r>
              <a:rPr lang="en-AU" sz="1200" dirty="0"/>
              <a:t>System B</a:t>
            </a:r>
            <a:endParaRPr 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1858552774"/>
              </p:ext>
            </p:extLst>
          </p:nvPr>
        </p:nvGraphicFramePr>
        <p:xfrm>
          <a:off x="383477" y="240602"/>
          <a:ext cx="215900" cy="279400"/>
        </p:xfrm>
        <a:graphic>
          <a:graphicData uri="http://schemas.openxmlformats.org/presentationml/2006/ole">
            <mc:AlternateContent xmlns:mc="http://schemas.openxmlformats.org/markup-compatibility/2006">
              <mc:Choice xmlns:v="urn:schemas-microsoft-com:vml" Requires="v">
                <p:oleObj spid="_x0000_s61959" name="Equation" r:id="rId3" imgW="215640" imgH="279360" progId="Equation.DSMT4">
                  <p:embed/>
                </p:oleObj>
              </mc:Choice>
              <mc:Fallback>
                <p:oleObj name="Equation" r:id="rId3" imgW="215640" imgH="279360" progId="Equation.DSMT4">
                  <p:embed/>
                  <p:pic>
                    <p:nvPicPr>
                      <p:cNvPr id="6" name="Object 5"/>
                      <p:cNvPicPr/>
                      <p:nvPr/>
                    </p:nvPicPr>
                    <p:blipFill>
                      <a:blip r:embed="rId4"/>
                      <a:stretch>
                        <a:fillRect/>
                      </a:stretch>
                    </p:blipFill>
                    <p:spPr>
                      <a:xfrm>
                        <a:off x="383477" y="240602"/>
                        <a:ext cx="215900" cy="279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111457969"/>
              </p:ext>
            </p:extLst>
          </p:nvPr>
        </p:nvGraphicFramePr>
        <p:xfrm>
          <a:off x="1255205" y="246698"/>
          <a:ext cx="215900" cy="279400"/>
        </p:xfrm>
        <a:graphic>
          <a:graphicData uri="http://schemas.openxmlformats.org/presentationml/2006/ole">
            <mc:AlternateContent xmlns:mc="http://schemas.openxmlformats.org/markup-compatibility/2006">
              <mc:Choice xmlns:v="urn:schemas-microsoft-com:vml" Requires="v">
                <p:oleObj spid="_x0000_s61960" name="Equation" r:id="rId5" imgW="215640" imgH="279360" progId="Equation.DSMT4">
                  <p:embed/>
                </p:oleObj>
              </mc:Choice>
              <mc:Fallback>
                <p:oleObj name="Equation" r:id="rId5" imgW="215640" imgH="279360" progId="Equation.DSMT4">
                  <p:embed/>
                  <p:pic>
                    <p:nvPicPr>
                      <p:cNvPr id="16" name="Object 15"/>
                      <p:cNvPicPr/>
                      <p:nvPr/>
                    </p:nvPicPr>
                    <p:blipFill>
                      <a:blip r:embed="rId6"/>
                      <a:stretch>
                        <a:fillRect/>
                      </a:stretch>
                    </p:blipFill>
                    <p:spPr>
                      <a:xfrm>
                        <a:off x="1255205" y="246698"/>
                        <a:ext cx="215900" cy="279400"/>
                      </a:xfrm>
                      <a:prstGeom prst="rect">
                        <a:avLst/>
                      </a:prstGeom>
                    </p:spPr>
                  </p:pic>
                </p:oleObj>
              </mc:Fallback>
            </mc:AlternateContent>
          </a:graphicData>
        </a:graphic>
      </p:graphicFrame>
      <p:sp>
        <p:nvSpPr>
          <p:cNvPr id="7" name="TextBox 6"/>
          <p:cNvSpPr txBox="1"/>
          <p:nvPr/>
        </p:nvSpPr>
        <p:spPr>
          <a:xfrm>
            <a:off x="2178304" y="0"/>
            <a:ext cx="685059" cy="461665"/>
          </a:xfrm>
          <a:prstGeom prst="rect">
            <a:avLst/>
          </a:prstGeom>
          <a:noFill/>
        </p:spPr>
        <p:txBody>
          <a:bodyPr wrap="none" rtlCol="0">
            <a:spAutoFit/>
          </a:bodyPr>
          <a:lstStyle/>
          <a:p>
            <a:r>
              <a:rPr lang="en-AU" sz="1200" dirty="0"/>
              <a:t>thermal</a:t>
            </a:r>
          </a:p>
          <a:p>
            <a:r>
              <a:rPr lang="en-AU" sz="1200" dirty="0"/>
              <a:t> contact</a:t>
            </a:r>
            <a:endParaRPr lang="en-US" sz="1200" dirty="0"/>
          </a:p>
        </p:txBody>
      </p:sp>
      <p:sp>
        <p:nvSpPr>
          <p:cNvPr id="17" name="Cube 16"/>
          <p:cNvSpPr/>
          <p:nvPr/>
        </p:nvSpPr>
        <p:spPr>
          <a:xfrm>
            <a:off x="1822704" y="615696"/>
            <a:ext cx="768096" cy="674624"/>
          </a:xfrm>
          <a:prstGeom prst="cube">
            <a:avLst/>
          </a:prstGeom>
          <a:solidFill>
            <a:srgbClr val="FF0000">
              <a:alpha val="49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2422144" y="617728"/>
            <a:ext cx="768096" cy="674624"/>
          </a:xfrm>
          <a:prstGeom prst="cube">
            <a:avLst/>
          </a:prstGeom>
          <a:solidFill>
            <a:srgbClr val="FFCCFF">
              <a:alpha val="77647"/>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2499360" y="955040"/>
            <a:ext cx="256032" cy="568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103369082"/>
              </p:ext>
            </p:extLst>
          </p:nvPr>
        </p:nvGraphicFramePr>
        <p:xfrm>
          <a:off x="2753297" y="873316"/>
          <a:ext cx="190500" cy="241300"/>
        </p:xfrm>
        <a:graphic>
          <a:graphicData uri="http://schemas.openxmlformats.org/presentationml/2006/ole">
            <mc:AlternateContent xmlns:mc="http://schemas.openxmlformats.org/markup-compatibility/2006">
              <mc:Choice xmlns:v="urn:schemas-microsoft-com:vml" Requires="v">
                <p:oleObj spid="_x0000_s61961" name="Equation" r:id="rId7" imgW="190440" imgH="241200" progId="Equation.DSMT4">
                  <p:embed/>
                </p:oleObj>
              </mc:Choice>
              <mc:Fallback>
                <p:oleObj name="Equation" r:id="rId7" imgW="190440" imgH="241200" progId="Equation.DSMT4">
                  <p:embed/>
                  <p:pic>
                    <p:nvPicPr>
                      <p:cNvPr id="15" name="Object 14"/>
                      <p:cNvPicPr/>
                      <p:nvPr/>
                    </p:nvPicPr>
                    <p:blipFill>
                      <a:blip r:embed="rId8"/>
                      <a:stretch>
                        <a:fillRect/>
                      </a:stretch>
                    </p:blipFill>
                    <p:spPr>
                      <a:xfrm>
                        <a:off x="2753297" y="873316"/>
                        <a:ext cx="190500" cy="2413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722916708"/>
              </p:ext>
            </p:extLst>
          </p:nvPr>
        </p:nvGraphicFramePr>
        <p:xfrm>
          <a:off x="1944370" y="1332802"/>
          <a:ext cx="495300" cy="635000"/>
        </p:xfrm>
        <a:graphic>
          <a:graphicData uri="http://schemas.openxmlformats.org/presentationml/2006/ole">
            <mc:AlternateContent xmlns:mc="http://schemas.openxmlformats.org/markup-compatibility/2006">
              <mc:Choice xmlns:v="urn:schemas-microsoft-com:vml" Requires="v">
                <p:oleObj spid="_x0000_s61962" name="Equation" r:id="rId9" imgW="495000" imgH="634680" progId="Equation.DSMT4">
                  <p:embed/>
                </p:oleObj>
              </mc:Choice>
              <mc:Fallback>
                <p:oleObj name="Equation" r:id="rId9" imgW="495000" imgH="634680" progId="Equation.DSMT4">
                  <p:embed/>
                  <p:pic>
                    <p:nvPicPr>
                      <p:cNvPr id="24" name="Object 23"/>
                      <p:cNvPicPr/>
                      <p:nvPr/>
                    </p:nvPicPr>
                    <p:blipFill>
                      <a:blip r:embed="rId10"/>
                      <a:stretch>
                        <a:fillRect/>
                      </a:stretch>
                    </p:blipFill>
                    <p:spPr>
                      <a:xfrm>
                        <a:off x="1944370" y="1332802"/>
                        <a:ext cx="495300" cy="635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657930392"/>
              </p:ext>
            </p:extLst>
          </p:nvPr>
        </p:nvGraphicFramePr>
        <p:xfrm>
          <a:off x="2520315" y="1303211"/>
          <a:ext cx="495300" cy="635000"/>
        </p:xfrm>
        <a:graphic>
          <a:graphicData uri="http://schemas.openxmlformats.org/presentationml/2006/ole">
            <mc:AlternateContent xmlns:mc="http://schemas.openxmlformats.org/markup-compatibility/2006">
              <mc:Choice xmlns:v="urn:schemas-microsoft-com:vml" Requires="v">
                <p:oleObj spid="_x0000_s61963" name="Equation" r:id="rId11" imgW="495000" imgH="634680" progId="Equation.DSMT4">
                  <p:embed/>
                </p:oleObj>
              </mc:Choice>
              <mc:Fallback>
                <p:oleObj name="Equation" r:id="rId11" imgW="495000" imgH="634680" progId="Equation.DSMT4">
                  <p:embed/>
                  <p:pic>
                    <p:nvPicPr>
                      <p:cNvPr id="25" name="Object 24"/>
                      <p:cNvPicPr/>
                      <p:nvPr/>
                    </p:nvPicPr>
                    <p:blipFill>
                      <a:blip r:embed="rId12"/>
                      <a:stretch>
                        <a:fillRect/>
                      </a:stretch>
                    </p:blipFill>
                    <p:spPr>
                      <a:xfrm>
                        <a:off x="2520315" y="1303211"/>
                        <a:ext cx="495300" cy="635000"/>
                      </a:xfrm>
                      <a:prstGeom prst="rect">
                        <a:avLst/>
                      </a:prstGeom>
                    </p:spPr>
                  </p:pic>
                </p:oleObj>
              </mc:Fallback>
            </mc:AlternateContent>
          </a:graphicData>
        </a:graphic>
      </p:graphicFrame>
      <p:sp>
        <p:nvSpPr>
          <p:cNvPr id="20" name="Cube 19"/>
          <p:cNvSpPr/>
          <p:nvPr/>
        </p:nvSpPr>
        <p:spPr>
          <a:xfrm>
            <a:off x="3369056" y="597408"/>
            <a:ext cx="768096" cy="674624"/>
          </a:xfrm>
          <a:prstGeom prst="cube">
            <a:avLst/>
          </a:prstGeom>
          <a:solidFill>
            <a:srgbClr val="FF99CC">
              <a:alpha val="49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3968496" y="599440"/>
            <a:ext cx="768096" cy="674624"/>
          </a:xfrm>
          <a:prstGeom prst="cube">
            <a:avLst/>
          </a:prstGeom>
          <a:solidFill>
            <a:srgbClr val="FF99CC">
              <a:alpha val="78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2450574860"/>
              </p:ext>
            </p:extLst>
          </p:nvPr>
        </p:nvGraphicFramePr>
        <p:xfrm>
          <a:off x="3771075" y="1283145"/>
          <a:ext cx="647700" cy="279400"/>
        </p:xfrm>
        <a:graphic>
          <a:graphicData uri="http://schemas.openxmlformats.org/presentationml/2006/ole">
            <mc:AlternateContent xmlns:mc="http://schemas.openxmlformats.org/markup-compatibility/2006">
              <mc:Choice xmlns:v="urn:schemas-microsoft-com:vml" Requires="v">
                <p:oleObj spid="_x0000_s61964" name="Equation" r:id="rId13" imgW="647640" imgH="279360" progId="Equation.DSMT4">
                  <p:embed/>
                </p:oleObj>
              </mc:Choice>
              <mc:Fallback>
                <p:oleObj name="Equation" r:id="rId13" imgW="647640" imgH="279360" progId="Equation.DSMT4">
                  <p:embed/>
                  <p:pic>
                    <p:nvPicPr>
                      <p:cNvPr id="15" name="Object 14"/>
                      <p:cNvPicPr/>
                      <p:nvPr/>
                    </p:nvPicPr>
                    <p:blipFill>
                      <a:blip r:embed="rId14"/>
                      <a:stretch>
                        <a:fillRect/>
                      </a:stretch>
                    </p:blipFill>
                    <p:spPr>
                      <a:xfrm>
                        <a:off x="3771075" y="1283145"/>
                        <a:ext cx="647700" cy="279400"/>
                      </a:xfrm>
                      <a:prstGeom prst="rect">
                        <a:avLst/>
                      </a:prstGeom>
                    </p:spPr>
                  </p:pic>
                </p:oleObj>
              </mc:Fallback>
            </mc:AlternateContent>
          </a:graphicData>
        </a:graphic>
      </p:graphicFrame>
      <p:grpSp>
        <p:nvGrpSpPr>
          <p:cNvPr id="26" name="Group 25"/>
          <p:cNvGrpSpPr/>
          <p:nvPr/>
        </p:nvGrpSpPr>
        <p:grpSpPr>
          <a:xfrm>
            <a:off x="1822704" y="615696"/>
            <a:ext cx="1367536" cy="676656"/>
            <a:chOff x="1721104" y="1054608"/>
            <a:chExt cx="1367536" cy="676656"/>
          </a:xfrm>
        </p:grpSpPr>
        <p:sp>
          <p:nvSpPr>
            <p:cNvPr id="27" name="Cube 26"/>
            <p:cNvSpPr/>
            <p:nvPr/>
          </p:nvSpPr>
          <p:spPr>
            <a:xfrm>
              <a:off x="1721104" y="1054608"/>
              <a:ext cx="768096" cy="674624"/>
            </a:xfrm>
            <a:prstGeom prst="cube">
              <a:avLst/>
            </a:prstGeom>
            <a:solidFill>
              <a:srgbClr val="FF0000">
                <a:alpha val="49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2320544" y="1056640"/>
              <a:ext cx="768096" cy="674624"/>
            </a:xfrm>
            <a:prstGeom prst="cube">
              <a:avLst/>
            </a:prstGeom>
            <a:solidFill>
              <a:schemeClr val="accent1">
                <a:alpha val="7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2397760" y="1393952"/>
              <a:ext cx="256032" cy="568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Object 29"/>
            <p:cNvGraphicFramePr>
              <a:graphicFrameLocks noChangeAspect="1"/>
            </p:cNvGraphicFramePr>
            <p:nvPr>
              <p:extLst>
                <p:ext uri="{D42A27DB-BD31-4B8C-83A1-F6EECF244321}">
                  <p14:modId xmlns:p14="http://schemas.microsoft.com/office/powerpoint/2010/main" val="4217685745"/>
                </p:ext>
              </p:extLst>
            </p:nvPr>
          </p:nvGraphicFramePr>
          <p:xfrm>
            <a:off x="2651697" y="1312228"/>
            <a:ext cx="190500" cy="241300"/>
          </p:xfrm>
          <a:graphic>
            <a:graphicData uri="http://schemas.openxmlformats.org/presentationml/2006/ole">
              <mc:AlternateContent xmlns:mc="http://schemas.openxmlformats.org/markup-compatibility/2006">
                <mc:Choice xmlns:v="urn:schemas-microsoft-com:vml" Requires="v">
                  <p:oleObj spid="_x0000_s61965" name="Equation" r:id="rId15" imgW="190440" imgH="241200" progId="Equation.DSMT4">
                    <p:embed/>
                  </p:oleObj>
                </mc:Choice>
                <mc:Fallback>
                  <p:oleObj name="Equation" r:id="rId15" imgW="190440" imgH="241200" progId="Equation.DSMT4">
                    <p:embed/>
                    <p:pic>
                      <p:nvPicPr>
                        <p:cNvPr id="15" name="Object 14"/>
                        <p:cNvPicPr/>
                        <p:nvPr/>
                      </p:nvPicPr>
                      <p:blipFill>
                        <a:blip r:embed="rId8"/>
                        <a:stretch>
                          <a:fillRect/>
                        </a:stretch>
                      </p:blipFill>
                      <p:spPr>
                        <a:xfrm>
                          <a:off x="2651697" y="1312228"/>
                          <a:ext cx="190500" cy="241300"/>
                        </a:xfrm>
                        <a:prstGeom prst="rect">
                          <a:avLst/>
                        </a:prstGeom>
                      </p:spPr>
                    </p:pic>
                  </p:oleObj>
                </mc:Fallback>
              </mc:AlternateContent>
            </a:graphicData>
          </a:graphic>
        </p:graphicFrame>
      </p:grpSp>
      <p:grpSp>
        <p:nvGrpSpPr>
          <p:cNvPr id="5" name="Group 4"/>
          <p:cNvGrpSpPr/>
          <p:nvPr/>
        </p:nvGrpSpPr>
        <p:grpSpPr>
          <a:xfrm>
            <a:off x="4015232" y="903224"/>
            <a:ext cx="266192" cy="116839"/>
            <a:chOff x="2535936" y="2370328"/>
            <a:chExt cx="266192" cy="116839"/>
          </a:xfrm>
        </p:grpSpPr>
        <p:sp>
          <p:nvSpPr>
            <p:cNvPr id="31" name="Arrow: Right 30"/>
            <p:cNvSpPr/>
            <p:nvPr/>
          </p:nvSpPr>
          <p:spPr>
            <a:xfrm>
              <a:off x="2546096" y="2370328"/>
              <a:ext cx="256032"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flipH="1">
              <a:off x="2535936" y="2441448"/>
              <a:ext cx="256032"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Object 13"/>
          <p:cNvGraphicFramePr>
            <a:graphicFrameLocks noChangeAspect="1"/>
          </p:cNvGraphicFramePr>
          <p:nvPr>
            <p:extLst>
              <p:ext uri="{D42A27DB-BD31-4B8C-83A1-F6EECF244321}">
                <p14:modId xmlns:p14="http://schemas.microsoft.com/office/powerpoint/2010/main" val="3923942491"/>
              </p:ext>
            </p:extLst>
          </p:nvPr>
        </p:nvGraphicFramePr>
        <p:xfrm>
          <a:off x="3738563" y="1577658"/>
          <a:ext cx="609600" cy="279400"/>
        </p:xfrm>
        <a:graphic>
          <a:graphicData uri="http://schemas.openxmlformats.org/presentationml/2006/ole">
            <mc:AlternateContent xmlns:mc="http://schemas.openxmlformats.org/markup-compatibility/2006">
              <mc:Choice xmlns:v="urn:schemas-microsoft-com:vml" Requires="v">
                <p:oleObj spid="_x0000_s61966" name="Equation" r:id="rId16" imgW="609480" imgH="279360" progId="Equation.DSMT4">
                  <p:embed/>
                </p:oleObj>
              </mc:Choice>
              <mc:Fallback>
                <p:oleObj name="Equation" r:id="rId16" imgW="609480" imgH="279360" progId="Equation.DSMT4">
                  <p:embed/>
                  <p:pic>
                    <p:nvPicPr>
                      <p:cNvPr id="0" name=""/>
                      <p:cNvPicPr/>
                      <p:nvPr/>
                    </p:nvPicPr>
                    <p:blipFill>
                      <a:blip r:embed="rId17"/>
                      <a:stretch>
                        <a:fillRect/>
                      </a:stretch>
                    </p:blipFill>
                    <p:spPr>
                      <a:xfrm>
                        <a:off x="3738563" y="1577658"/>
                        <a:ext cx="609600" cy="279400"/>
                      </a:xfrm>
                      <a:prstGeom prst="rect">
                        <a:avLst/>
                      </a:prstGeom>
                    </p:spPr>
                  </p:pic>
                </p:oleObj>
              </mc:Fallback>
            </mc:AlternateContent>
          </a:graphicData>
        </a:graphic>
      </p:graphicFrame>
      <p:sp>
        <p:nvSpPr>
          <p:cNvPr id="33" name="TextBox 32"/>
          <p:cNvSpPr txBox="1"/>
          <p:nvPr/>
        </p:nvSpPr>
        <p:spPr>
          <a:xfrm>
            <a:off x="3373120" y="93472"/>
            <a:ext cx="1448795" cy="276999"/>
          </a:xfrm>
          <a:prstGeom prst="rect">
            <a:avLst/>
          </a:prstGeom>
          <a:noFill/>
        </p:spPr>
        <p:txBody>
          <a:bodyPr wrap="none" rtlCol="0">
            <a:spAutoFit/>
          </a:bodyPr>
          <a:lstStyle/>
          <a:p>
            <a:r>
              <a:rPr lang="en-AU" sz="1200" dirty="0"/>
              <a:t>Thermal Equilibrium</a:t>
            </a:r>
            <a:endParaRPr lang="en-US" sz="1200" dirty="0"/>
          </a:p>
        </p:txBody>
      </p:sp>
    </p:spTree>
    <p:extLst>
      <p:ext uri="{BB962C8B-B14F-4D97-AF65-F5344CB8AC3E}">
        <p14:creationId xmlns:p14="http://schemas.microsoft.com/office/powerpoint/2010/main" val="1997094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80963" y="73025"/>
            <a:ext cx="415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b="1">
                <a:solidFill>
                  <a:srgbClr val="FF0000"/>
                </a:solidFill>
              </a:rPr>
              <a:t>TEMPERATURE </a:t>
            </a:r>
            <a:r>
              <a:rPr lang="en-AU" altLang="en-US" sz="1200" b="1" i="1">
                <a:solidFill>
                  <a:srgbClr val="FF0000"/>
                </a:solidFill>
                <a:latin typeface="Times New Roman" panose="02020603050405020304" pitchFamily="18" charset="0"/>
              </a:rPr>
              <a:t>T </a:t>
            </a:r>
            <a:r>
              <a:rPr lang="en-AU" altLang="en-US" sz="1200"/>
              <a:t>– measure of the average random, chaotic </a:t>
            </a:r>
            <a:r>
              <a:rPr lang="en-AU" altLang="en-US" sz="1200" b="1">
                <a:solidFill>
                  <a:srgbClr val="FF0066"/>
                </a:solidFill>
              </a:rPr>
              <a:t>translational</a:t>
            </a:r>
            <a:r>
              <a:rPr lang="en-AU" altLang="en-US" sz="1200"/>
              <a:t> motion of the particles of the system</a:t>
            </a:r>
          </a:p>
        </p:txBody>
      </p:sp>
      <p:sp>
        <p:nvSpPr>
          <p:cNvPr id="28" name="Rectangle 5"/>
          <p:cNvSpPr>
            <a:spLocks noChangeArrowheads="1"/>
          </p:cNvSpPr>
          <p:nvPr/>
        </p:nvSpPr>
        <p:spPr bwMode="auto">
          <a:xfrm>
            <a:off x="701675" y="2356485"/>
            <a:ext cx="1223963"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29" name="Rectangle 6"/>
          <p:cNvSpPr>
            <a:spLocks noChangeArrowheads="1"/>
          </p:cNvSpPr>
          <p:nvPr/>
        </p:nvSpPr>
        <p:spPr bwMode="auto">
          <a:xfrm>
            <a:off x="701675" y="2356485"/>
            <a:ext cx="1223963"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0" name="Rectangle 7"/>
          <p:cNvSpPr>
            <a:spLocks noChangeArrowheads="1"/>
          </p:cNvSpPr>
          <p:nvPr/>
        </p:nvSpPr>
        <p:spPr bwMode="auto">
          <a:xfrm>
            <a:off x="3078163" y="2356485"/>
            <a:ext cx="1223962"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1" name="Oval 9"/>
          <p:cNvSpPr>
            <a:spLocks noChangeArrowheads="1"/>
          </p:cNvSpPr>
          <p:nvPr/>
        </p:nvSpPr>
        <p:spPr bwMode="auto">
          <a:xfrm>
            <a:off x="1206500" y="2859723"/>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2" name="Oval 11"/>
          <p:cNvSpPr>
            <a:spLocks noChangeArrowheads="1"/>
          </p:cNvSpPr>
          <p:nvPr/>
        </p:nvSpPr>
        <p:spPr bwMode="auto">
          <a:xfrm>
            <a:off x="846138" y="2788285"/>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3" name="Oval 12"/>
          <p:cNvSpPr>
            <a:spLocks noChangeArrowheads="1"/>
          </p:cNvSpPr>
          <p:nvPr/>
        </p:nvSpPr>
        <p:spPr bwMode="auto">
          <a:xfrm>
            <a:off x="1565275" y="3124835"/>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4" name="Oval 13"/>
          <p:cNvSpPr>
            <a:spLocks noChangeArrowheads="1"/>
          </p:cNvSpPr>
          <p:nvPr/>
        </p:nvSpPr>
        <p:spPr bwMode="auto">
          <a:xfrm>
            <a:off x="846138" y="3293110"/>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5" name="Line 14"/>
          <p:cNvSpPr>
            <a:spLocks noChangeShapeType="1"/>
          </p:cNvSpPr>
          <p:nvPr/>
        </p:nvSpPr>
        <p:spPr bwMode="auto">
          <a:xfrm flipH="1" flipV="1">
            <a:off x="701675" y="2788285"/>
            <a:ext cx="144463"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5"/>
          <p:cNvSpPr>
            <a:spLocks noChangeShapeType="1"/>
          </p:cNvSpPr>
          <p:nvPr/>
        </p:nvSpPr>
        <p:spPr bwMode="auto">
          <a:xfrm flipV="1">
            <a:off x="701675" y="2427923"/>
            <a:ext cx="576263"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16"/>
          <p:cNvSpPr>
            <a:spLocks noChangeShapeType="1"/>
          </p:cNvSpPr>
          <p:nvPr/>
        </p:nvSpPr>
        <p:spPr bwMode="auto">
          <a:xfrm>
            <a:off x="990600" y="3364548"/>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7"/>
          <p:cNvSpPr>
            <a:spLocks noChangeShapeType="1"/>
          </p:cNvSpPr>
          <p:nvPr/>
        </p:nvSpPr>
        <p:spPr bwMode="auto">
          <a:xfrm>
            <a:off x="1277938" y="3004185"/>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18"/>
          <p:cNvSpPr>
            <a:spLocks noChangeShapeType="1"/>
          </p:cNvSpPr>
          <p:nvPr/>
        </p:nvSpPr>
        <p:spPr bwMode="auto">
          <a:xfrm flipH="1" flipV="1">
            <a:off x="1422400" y="3075623"/>
            <a:ext cx="142875" cy="73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Rectangle 19"/>
          <p:cNvSpPr>
            <a:spLocks noChangeArrowheads="1"/>
          </p:cNvSpPr>
          <p:nvPr/>
        </p:nvSpPr>
        <p:spPr bwMode="auto">
          <a:xfrm>
            <a:off x="1709738" y="2283460"/>
            <a:ext cx="71437" cy="4333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1" name="Line 20"/>
          <p:cNvSpPr>
            <a:spLocks noChangeShapeType="1"/>
          </p:cNvSpPr>
          <p:nvPr/>
        </p:nvSpPr>
        <p:spPr bwMode="auto">
          <a:xfrm flipV="1">
            <a:off x="1709738" y="1851660"/>
            <a:ext cx="0" cy="865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21"/>
          <p:cNvSpPr>
            <a:spLocks noChangeShapeType="1"/>
          </p:cNvSpPr>
          <p:nvPr/>
        </p:nvSpPr>
        <p:spPr bwMode="auto">
          <a:xfrm flipV="1">
            <a:off x="1781175" y="1851660"/>
            <a:ext cx="0" cy="865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22"/>
          <p:cNvSpPr>
            <a:spLocks noChangeShapeType="1"/>
          </p:cNvSpPr>
          <p:nvPr/>
        </p:nvSpPr>
        <p:spPr bwMode="auto">
          <a:xfrm flipV="1">
            <a:off x="4086225" y="1780223"/>
            <a:ext cx="0" cy="1006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23"/>
          <p:cNvSpPr>
            <a:spLocks noChangeShapeType="1"/>
          </p:cNvSpPr>
          <p:nvPr/>
        </p:nvSpPr>
        <p:spPr bwMode="auto">
          <a:xfrm flipV="1">
            <a:off x="4014788" y="1772285"/>
            <a:ext cx="0" cy="1009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Rectangle 25"/>
          <p:cNvSpPr>
            <a:spLocks noChangeArrowheads="1"/>
          </p:cNvSpPr>
          <p:nvPr/>
        </p:nvSpPr>
        <p:spPr bwMode="auto">
          <a:xfrm>
            <a:off x="4014788" y="1996123"/>
            <a:ext cx="73025" cy="7905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6" name="Text Box 26"/>
          <p:cNvSpPr txBox="1">
            <a:spLocks noChangeArrowheads="1"/>
          </p:cNvSpPr>
          <p:nvPr/>
        </p:nvSpPr>
        <p:spPr bwMode="auto">
          <a:xfrm>
            <a:off x="1833563" y="1875473"/>
            <a:ext cx="26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i="1">
                <a:latin typeface="Times New Roman" panose="02020603050405020304" pitchFamily="18" charset="0"/>
              </a:rPr>
              <a:t>T</a:t>
            </a:r>
          </a:p>
        </p:txBody>
      </p:sp>
      <p:sp>
        <p:nvSpPr>
          <p:cNvPr id="47" name="Text Box 27"/>
          <p:cNvSpPr txBox="1">
            <a:spLocks noChangeArrowheads="1"/>
          </p:cNvSpPr>
          <p:nvPr/>
        </p:nvSpPr>
        <p:spPr bwMode="auto">
          <a:xfrm>
            <a:off x="3222625" y="1924685"/>
            <a:ext cx="647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i="1">
                <a:latin typeface="Times New Roman" panose="02020603050405020304" pitchFamily="18" charset="0"/>
              </a:rPr>
              <a:t>T + </a:t>
            </a:r>
            <a:r>
              <a:rPr lang="en-AU" altLang="en-US" sz="1200" i="1">
                <a:latin typeface="Times New Roman" panose="02020603050405020304" pitchFamily="18" charset="0"/>
                <a:sym typeface="Symbol" panose="05050102010706020507" pitchFamily="18" charset="2"/>
              </a:rPr>
              <a:t></a:t>
            </a:r>
            <a:r>
              <a:rPr lang="en-AU" altLang="en-US" sz="1200" i="1">
                <a:latin typeface="Times New Roman" panose="02020603050405020304" pitchFamily="18" charset="0"/>
              </a:rPr>
              <a:t>T</a:t>
            </a:r>
          </a:p>
        </p:txBody>
      </p:sp>
      <p:sp>
        <p:nvSpPr>
          <p:cNvPr id="48" name="Oval 28"/>
          <p:cNvSpPr>
            <a:spLocks noChangeArrowheads="1"/>
          </p:cNvSpPr>
          <p:nvPr/>
        </p:nvSpPr>
        <p:spPr bwMode="auto">
          <a:xfrm>
            <a:off x="3222625" y="3220085"/>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9" name="Oval 29"/>
          <p:cNvSpPr>
            <a:spLocks noChangeArrowheads="1"/>
          </p:cNvSpPr>
          <p:nvPr/>
        </p:nvSpPr>
        <p:spPr bwMode="auto">
          <a:xfrm>
            <a:off x="3509963" y="2500948"/>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50" name="Oval 31"/>
          <p:cNvSpPr>
            <a:spLocks noChangeArrowheads="1"/>
          </p:cNvSpPr>
          <p:nvPr/>
        </p:nvSpPr>
        <p:spPr bwMode="auto">
          <a:xfrm>
            <a:off x="4022725" y="3212148"/>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51" name="Oval 34"/>
          <p:cNvSpPr>
            <a:spLocks noChangeArrowheads="1"/>
          </p:cNvSpPr>
          <p:nvPr/>
        </p:nvSpPr>
        <p:spPr bwMode="auto">
          <a:xfrm>
            <a:off x="3294063" y="2788285"/>
            <a:ext cx="142875" cy="14287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52" name="Line 38"/>
          <p:cNvSpPr>
            <a:spLocks noChangeShapeType="1"/>
          </p:cNvSpPr>
          <p:nvPr/>
        </p:nvSpPr>
        <p:spPr bwMode="auto">
          <a:xfrm flipH="1" flipV="1">
            <a:off x="3078163" y="3075623"/>
            <a:ext cx="144462"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39"/>
          <p:cNvSpPr>
            <a:spLocks noChangeShapeType="1"/>
          </p:cNvSpPr>
          <p:nvPr/>
        </p:nvSpPr>
        <p:spPr bwMode="auto">
          <a:xfrm flipV="1">
            <a:off x="3078163" y="2500948"/>
            <a:ext cx="215900" cy="574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40"/>
          <p:cNvSpPr>
            <a:spLocks noChangeShapeType="1"/>
          </p:cNvSpPr>
          <p:nvPr/>
        </p:nvSpPr>
        <p:spPr bwMode="auto">
          <a:xfrm>
            <a:off x="3365500" y="2932748"/>
            <a:ext cx="215900"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41"/>
          <p:cNvSpPr>
            <a:spLocks noChangeShapeType="1"/>
          </p:cNvSpPr>
          <p:nvPr/>
        </p:nvSpPr>
        <p:spPr bwMode="auto">
          <a:xfrm flipV="1">
            <a:off x="3581400" y="2427923"/>
            <a:ext cx="288925" cy="108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42"/>
          <p:cNvSpPr>
            <a:spLocks noChangeShapeType="1"/>
          </p:cNvSpPr>
          <p:nvPr/>
        </p:nvSpPr>
        <p:spPr bwMode="auto">
          <a:xfrm flipH="1">
            <a:off x="3509963" y="2643823"/>
            <a:ext cx="71437"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43"/>
          <p:cNvSpPr>
            <a:spLocks noChangeShapeType="1"/>
          </p:cNvSpPr>
          <p:nvPr/>
        </p:nvSpPr>
        <p:spPr bwMode="auto">
          <a:xfrm flipV="1">
            <a:off x="4157663" y="3075623"/>
            <a:ext cx="144462"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44"/>
          <p:cNvSpPr>
            <a:spLocks noChangeShapeType="1"/>
          </p:cNvSpPr>
          <p:nvPr/>
        </p:nvSpPr>
        <p:spPr bwMode="auto">
          <a:xfrm flipH="1" flipV="1">
            <a:off x="3654425" y="2716848"/>
            <a:ext cx="64770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Text Box 45"/>
          <p:cNvSpPr txBox="1">
            <a:spLocks noChangeArrowheads="1"/>
          </p:cNvSpPr>
          <p:nvPr/>
        </p:nvSpPr>
        <p:spPr bwMode="auto">
          <a:xfrm>
            <a:off x="34227" y="536131"/>
            <a:ext cx="354209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dirty="0">
                <a:solidFill>
                  <a:srgbClr val="0000FF"/>
                </a:solidFill>
                <a:latin typeface="+mn-lt"/>
              </a:rPr>
              <a:t>Ideal Gas</a:t>
            </a:r>
          </a:p>
          <a:p>
            <a:pPr>
              <a:spcBef>
                <a:spcPct val="0"/>
              </a:spcBef>
              <a:buNone/>
            </a:pPr>
            <a:r>
              <a:rPr lang="en-AU" altLang="en-US" sz="1200" i="1" dirty="0" err="1">
                <a:latin typeface="Times New Roman" panose="02020603050405020304" pitchFamily="18" charset="0"/>
              </a:rPr>
              <a:t>E</a:t>
            </a:r>
            <a:r>
              <a:rPr lang="en-AU" altLang="en-US" sz="1200" i="1" baseline="-25000" dirty="0" err="1">
                <a:latin typeface="Times New Roman" panose="02020603050405020304" pitchFamily="18" charset="0"/>
              </a:rPr>
              <a:t>K_tr</a:t>
            </a:r>
            <a:r>
              <a:rPr lang="en-AU" altLang="en-US" sz="1200" baseline="-25000" dirty="0">
                <a:latin typeface="Times New Roman" panose="02020603050405020304" pitchFamily="18" charset="0"/>
              </a:rPr>
              <a:t>   </a:t>
            </a:r>
            <a:r>
              <a:rPr lang="en-AU" altLang="en-US" sz="1200" dirty="0">
                <a:latin typeface="+mn-lt"/>
              </a:rPr>
              <a:t>total translation K.E. of molecules</a:t>
            </a:r>
          </a:p>
          <a:p>
            <a:pPr>
              <a:spcBef>
                <a:spcPct val="0"/>
              </a:spcBef>
              <a:buNone/>
            </a:pPr>
            <a:r>
              <a:rPr lang="en-AU" altLang="en-US" sz="1200" i="1" dirty="0" err="1">
                <a:latin typeface="Times New Roman" panose="02020603050405020304" pitchFamily="18" charset="0"/>
                <a:cs typeface="Times New Roman" panose="02020603050405020304" pitchFamily="18" charset="0"/>
              </a:rPr>
              <a:t>E</a:t>
            </a:r>
            <a:r>
              <a:rPr lang="en-AU" altLang="en-US" sz="1200" i="1" baseline="-25000" dirty="0" err="1">
                <a:latin typeface="Times New Roman" panose="02020603050405020304" pitchFamily="18" charset="0"/>
                <a:cs typeface="Times New Roman" panose="02020603050405020304" pitchFamily="18" charset="0"/>
              </a:rPr>
              <a:t>K_avg_tr</a:t>
            </a:r>
            <a:r>
              <a:rPr lang="en-AU" altLang="en-US" sz="1200" dirty="0">
                <a:latin typeface="+mn-lt"/>
              </a:rPr>
              <a:t>  average K.E. of molecules</a:t>
            </a:r>
            <a:endParaRPr lang="en-AU" altLang="en-US" sz="1200" dirty="0">
              <a:latin typeface="Times New Roman" panose="02020603050405020304" pitchFamily="18" charset="0"/>
            </a:endParaRPr>
          </a:p>
          <a:p>
            <a:pPr>
              <a:spcBef>
                <a:spcPct val="0"/>
              </a:spcBef>
              <a:buNone/>
            </a:pPr>
            <a:r>
              <a:rPr lang="en-US" altLang="en-US" sz="1200" i="1" dirty="0">
                <a:latin typeface="Times New Roman" panose="02020603050405020304" pitchFamily="18" charset="0"/>
              </a:rPr>
              <a:t>n</a:t>
            </a:r>
            <a:r>
              <a:rPr lang="en-US" altLang="en-US" sz="1200" dirty="0"/>
              <a:t>    moles ideal gas</a:t>
            </a:r>
          </a:p>
          <a:p>
            <a:pPr>
              <a:spcBef>
                <a:spcPct val="0"/>
              </a:spcBef>
              <a:buNone/>
            </a:pPr>
            <a:r>
              <a:rPr lang="en-US" altLang="en-US" sz="1200" i="1" dirty="0">
                <a:latin typeface="Times New Roman" panose="02020603050405020304" pitchFamily="18" charset="0"/>
                <a:cs typeface="Times New Roman" panose="02020603050405020304" pitchFamily="18" charset="0"/>
              </a:rPr>
              <a:t>R</a:t>
            </a:r>
            <a:r>
              <a:rPr lang="en-US" altLang="en-US" sz="1200" dirty="0"/>
              <a:t>    Universal Gas Constant</a:t>
            </a:r>
          </a:p>
          <a:p>
            <a:pPr>
              <a:spcBef>
                <a:spcPct val="0"/>
              </a:spcBef>
              <a:buNone/>
            </a:pPr>
            <a:r>
              <a:rPr lang="en-US" altLang="en-US" sz="1200" i="1" dirty="0">
                <a:latin typeface="Times New Roman" panose="02020603050405020304" pitchFamily="18" charset="0"/>
                <a:cs typeface="Times New Roman" panose="02020603050405020304" pitchFamily="18" charset="0"/>
              </a:rPr>
              <a:t>k</a:t>
            </a:r>
            <a:r>
              <a:rPr lang="en-US" altLang="en-US" sz="1200" dirty="0"/>
              <a:t>     Boltzmann Constant </a:t>
            </a:r>
          </a:p>
          <a:p>
            <a:pPr eaLnBrk="1" hangingPunct="1">
              <a:spcBef>
                <a:spcPct val="0"/>
              </a:spcBef>
              <a:buFontTx/>
              <a:buNone/>
            </a:pPr>
            <a:endParaRPr lang="en-AU" altLang="en-US" sz="1200" baseline="-25000" dirty="0">
              <a:latin typeface="Times New Roman" panose="02020603050405020304" pitchFamily="18" charset="0"/>
            </a:endParaRPr>
          </a:p>
          <a:p>
            <a:pPr eaLnBrk="1" hangingPunct="1">
              <a:spcBef>
                <a:spcPct val="0"/>
              </a:spcBef>
              <a:buFontTx/>
              <a:buNone/>
            </a:pPr>
            <a:endParaRPr lang="en-AU" altLang="en-US" sz="1200" baseline="-25000" dirty="0">
              <a:latin typeface="Times New Roman" panose="02020603050405020304" pitchFamily="18" charset="0"/>
            </a:endParaRPr>
          </a:p>
        </p:txBody>
      </p:sp>
      <p:sp>
        <p:nvSpPr>
          <p:cNvPr id="60" name="Text Box 46"/>
          <p:cNvSpPr txBox="1">
            <a:spLocks noChangeArrowheads="1"/>
          </p:cNvSpPr>
          <p:nvPr/>
        </p:nvSpPr>
        <p:spPr bwMode="auto">
          <a:xfrm>
            <a:off x="2430463" y="2067560"/>
            <a:ext cx="754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i="1">
                <a:latin typeface="Times New Roman" panose="02020603050405020304" pitchFamily="18" charset="0"/>
              </a:rPr>
              <a:t>K</a:t>
            </a:r>
            <a:r>
              <a:rPr lang="en-AU" altLang="en-US" sz="1200" baseline="-25000">
                <a:latin typeface="Times New Roman" panose="02020603050405020304" pitchFamily="18" charset="0"/>
              </a:rPr>
              <a:t>tr</a:t>
            </a:r>
            <a:r>
              <a:rPr lang="en-AU" altLang="en-US" sz="1200" baseline="30000">
                <a:latin typeface="Times New Roman" panose="02020603050405020304" pitchFamily="18" charset="0"/>
              </a:rPr>
              <a:t> </a:t>
            </a:r>
            <a:r>
              <a:rPr lang="en-AU" altLang="en-US" sz="1200">
                <a:latin typeface="Times New Roman" panose="02020603050405020304" pitchFamily="18" charset="0"/>
              </a:rPr>
              <a:t>+ </a:t>
            </a:r>
            <a:r>
              <a:rPr lang="en-AU" altLang="en-US" sz="1200">
                <a:latin typeface="Times New Roman" panose="02020603050405020304" pitchFamily="18" charset="0"/>
                <a:sym typeface="Symbol" panose="05050102010706020507" pitchFamily="18" charset="2"/>
              </a:rPr>
              <a:t></a:t>
            </a:r>
            <a:r>
              <a:rPr lang="en-AU" altLang="en-US" sz="1200" i="1">
                <a:latin typeface="Times New Roman" panose="02020603050405020304" pitchFamily="18" charset="0"/>
              </a:rPr>
              <a:t>K</a:t>
            </a:r>
            <a:r>
              <a:rPr lang="en-AU" altLang="en-US" sz="1200" baseline="-25000">
                <a:latin typeface="Times New Roman" panose="02020603050405020304" pitchFamily="18" charset="0"/>
              </a:rPr>
              <a:t>tr</a:t>
            </a:r>
          </a:p>
        </p:txBody>
      </p:sp>
      <p:graphicFrame>
        <p:nvGraphicFramePr>
          <p:cNvPr id="62" name="Object 48"/>
          <p:cNvGraphicFramePr>
            <a:graphicFrameLocks noChangeAspect="1"/>
          </p:cNvGraphicFramePr>
          <p:nvPr>
            <p:extLst>
              <p:ext uri="{D42A27DB-BD31-4B8C-83A1-F6EECF244321}">
                <p14:modId xmlns:p14="http://schemas.microsoft.com/office/powerpoint/2010/main" val="2007455925"/>
              </p:ext>
            </p:extLst>
          </p:nvPr>
        </p:nvGraphicFramePr>
        <p:xfrm>
          <a:off x="3063367" y="648081"/>
          <a:ext cx="1571625" cy="1001713"/>
        </p:xfrm>
        <a:graphic>
          <a:graphicData uri="http://schemas.openxmlformats.org/presentationml/2006/ole">
            <mc:AlternateContent xmlns:mc="http://schemas.openxmlformats.org/markup-compatibility/2006">
              <mc:Choice xmlns:v="urn:schemas-microsoft-com:vml" Requires="v">
                <p:oleObj spid="_x0000_s62631" name="Equation" r:id="rId3" imgW="1155600" imgH="736560" progId="Equation.DSMT4">
                  <p:embed/>
                </p:oleObj>
              </mc:Choice>
              <mc:Fallback>
                <p:oleObj name="Equation" r:id="rId3" imgW="1155600" imgH="736560" progId="Equation.DSMT4">
                  <p:embed/>
                  <p:pic>
                    <p:nvPicPr>
                      <p:cNvPr id="27686" name="Object 48"/>
                      <p:cNvPicPr>
                        <a:picLocks noChangeAspect="1" noChangeArrowheads="1"/>
                      </p:cNvPicPr>
                      <p:nvPr/>
                    </p:nvPicPr>
                    <p:blipFill>
                      <a:blip r:embed="rId4"/>
                      <a:srcRect/>
                      <a:stretch>
                        <a:fillRect/>
                      </a:stretch>
                    </p:blipFill>
                    <p:spPr bwMode="auto">
                      <a:xfrm>
                        <a:off x="3063367" y="648081"/>
                        <a:ext cx="1571625" cy="1001713"/>
                      </a:xfrm>
                      <a:prstGeom prst="rect">
                        <a:avLst/>
                      </a:prstGeom>
                      <a:noFill/>
                      <a:ln>
                        <a:solidFill>
                          <a:srgbClr val="FF0000"/>
                        </a:solidFill>
                      </a:ln>
                      <a:effectLst/>
                      <a:extLst/>
                    </p:spPr>
                  </p:pic>
                </p:oleObj>
              </mc:Fallback>
            </mc:AlternateContent>
          </a:graphicData>
        </a:graphic>
      </p:graphicFrame>
      <p:sp>
        <p:nvSpPr>
          <p:cNvPr id="9" name="Arrow: Right 8"/>
          <p:cNvSpPr/>
          <p:nvPr/>
        </p:nvSpPr>
        <p:spPr>
          <a:xfrm>
            <a:off x="2157984" y="2767584"/>
            <a:ext cx="605536" cy="934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Right 99"/>
          <p:cNvSpPr/>
          <p:nvPr/>
        </p:nvSpPr>
        <p:spPr>
          <a:xfrm>
            <a:off x="2164080" y="3176016"/>
            <a:ext cx="605536" cy="93472"/>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1" name="Object 100"/>
          <p:cNvGraphicFramePr>
            <a:graphicFrameLocks noChangeAspect="1"/>
          </p:cNvGraphicFramePr>
          <p:nvPr>
            <p:extLst>
              <p:ext uri="{D42A27DB-BD31-4B8C-83A1-F6EECF244321}">
                <p14:modId xmlns:p14="http://schemas.microsoft.com/office/powerpoint/2010/main" val="2161507456"/>
              </p:ext>
            </p:extLst>
          </p:nvPr>
        </p:nvGraphicFramePr>
        <p:xfrm>
          <a:off x="2391601" y="2531428"/>
          <a:ext cx="190500" cy="241300"/>
        </p:xfrm>
        <a:graphic>
          <a:graphicData uri="http://schemas.openxmlformats.org/presentationml/2006/ole">
            <mc:AlternateContent xmlns:mc="http://schemas.openxmlformats.org/markup-compatibility/2006">
              <mc:Choice xmlns:v="urn:schemas-microsoft-com:vml" Requires="v">
                <p:oleObj spid="_x0000_s62632" name="Equation" r:id="rId5" imgW="190440" imgH="241200" progId="Equation.DSMT4">
                  <p:embed/>
                </p:oleObj>
              </mc:Choice>
              <mc:Fallback>
                <p:oleObj name="Equation" r:id="rId5" imgW="190440" imgH="241200" progId="Equation.DSMT4">
                  <p:embed/>
                  <p:pic>
                    <p:nvPicPr>
                      <p:cNvPr id="0" name=""/>
                      <p:cNvPicPr/>
                      <p:nvPr/>
                    </p:nvPicPr>
                    <p:blipFill>
                      <a:blip r:embed="rId6"/>
                      <a:stretch>
                        <a:fillRect/>
                      </a:stretch>
                    </p:blipFill>
                    <p:spPr>
                      <a:xfrm>
                        <a:off x="2391601" y="2531428"/>
                        <a:ext cx="190500" cy="241300"/>
                      </a:xfrm>
                      <a:prstGeom prst="rect">
                        <a:avLst/>
                      </a:prstGeom>
                    </p:spPr>
                  </p:pic>
                </p:oleObj>
              </mc:Fallback>
            </mc:AlternateContent>
          </a:graphicData>
        </a:graphic>
      </p:graphicFrame>
      <p:graphicFrame>
        <p:nvGraphicFramePr>
          <p:cNvPr id="102" name="Object 101"/>
          <p:cNvGraphicFramePr>
            <a:graphicFrameLocks noChangeAspect="1"/>
          </p:cNvGraphicFramePr>
          <p:nvPr>
            <p:extLst>
              <p:ext uri="{D42A27DB-BD31-4B8C-83A1-F6EECF244321}">
                <p14:modId xmlns:p14="http://schemas.microsoft.com/office/powerpoint/2010/main" val="1936449940"/>
              </p:ext>
            </p:extLst>
          </p:nvPr>
        </p:nvGraphicFramePr>
        <p:xfrm>
          <a:off x="2384743" y="3277934"/>
          <a:ext cx="228600" cy="203200"/>
        </p:xfrm>
        <a:graphic>
          <a:graphicData uri="http://schemas.openxmlformats.org/presentationml/2006/ole">
            <mc:AlternateContent xmlns:mc="http://schemas.openxmlformats.org/markup-compatibility/2006">
              <mc:Choice xmlns:v="urn:schemas-microsoft-com:vml" Requires="v">
                <p:oleObj spid="_x0000_s62633" name="Equation" r:id="rId7" imgW="228600" imgH="203040" progId="Equation.DSMT4">
                  <p:embed/>
                </p:oleObj>
              </mc:Choice>
              <mc:Fallback>
                <p:oleObj name="Equation" r:id="rId7" imgW="228600" imgH="203040" progId="Equation.DSMT4">
                  <p:embed/>
                  <p:pic>
                    <p:nvPicPr>
                      <p:cNvPr id="0" name=""/>
                      <p:cNvPicPr/>
                      <p:nvPr/>
                    </p:nvPicPr>
                    <p:blipFill>
                      <a:blip r:embed="rId8"/>
                      <a:stretch>
                        <a:fillRect/>
                      </a:stretch>
                    </p:blipFill>
                    <p:spPr>
                      <a:xfrm>
                        <a:off x="2384743" y="3277934"/>
                        <a:ext cx="228600" cy="203200"/>
                      </a:xfrm>
                      <a:prstGeom prst="rect">
                        <a:avLst/>
                      </a:prstGeom>
                    </p:spPr>
                  </p:pic>
                </p:oleObj>
              </mc:Fallback>
            </mc:AlternateContent>
          </a:graphicData>
        </a:graphic>
      </p:graphicFrame>
    </p:spTree>
    <p:extLst>
      <p:ext uri="{BB962C8B-B14F-4D97-AF65-F5344CB8AC3E}">
        <p14:creationId xmlns:p14="http://schemas.microsoft.com/office/powerpoint/2010/main" val="646461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Students-and-entropy"/>
          <p:cNvPicPr>
            <a:picLocks noChangeAspect="1" noChangeArrowheads="1"/>
          </p:cNvPicPr>
          <p:nvPr/>
        </p:nvPicPr>
        <p:blipFill>
          <a:blip r:embed="rId2">
            <a:extLst>
              <a:ext uri="{28A0092B-C50C-407E-A947-70E740481C1C}">
                <a14:useLocalDpi xmlns:a14="http://schemas.microsoft.com/office/drawing/2010/main" val="0"/>
              </a:ext>
            </a:extLst>
          </a:blip>
          <a:srcRect b="22264"/>
          <a:stretch>
            <a:fillRect/>
          </a:stretch>
        </p:blipFill>
        <p:spPr bwMode="auto">
          <a:xfrm>
            <a:off x="125413" y="488696"/>
            <a:ext cx="4321175" cy="25304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30798" y="0"/>
            <a:ext cx="26066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b="1">
                <a:solidFill>
                  <a:srgbClr val="FF0000"/>
                </a:solidFill>
              </a:rPr>
              <a:t>Entropy</a:t>
            </a:r>
            <a:r>
              <a:rPr lang="en-US" altLang="en-US" sz="1000"/>
              <a:t> – quantitative measure of disorder</a:t>
            </a:r>
          </a:p>
        </p:txBody>
      </p:sp>
      <p:sp>
        <p:nvSpPr>
          <p:cNvPr id="2" name="TextBox 1"/>
          <p:cNvSpPr txBox="1"/>
          <p:nvPr/>
        </p:nvSpPr>
        <p:spPr>
          <a:xfrm>
            <a:off x="1072896" y="345440"/>
            <a:ext cx="2327881" cy="261610"/>
          </a:xfrm>
          <a:prstGeom prst="rect">
            <a:avLst/>
          </a:prstGeom>
          <a:solidFill>
            <a:schemeClr val="bg1"/>
          </a:solidFill>
        </p:spPr>
        <p:txBody>
          <a:bodyPr wrap="none" rtlCol="0">
            <a:spAutoFit/>
          </a:bodyPr>
          <a:lstStyle/>
          <a:p>
            <a:r>
              <a:rPr lang="en-AU" sz="1100" dirty="0"/>
              <a:t>spontaneous reaction as time elapses</a:t>
            </a:r>
            <a:endParaRPr lang="en-US" sz="1100" dirty="0"/>
          </a:p>
        </p:txBody>
      </p:sp>
      <p:sp>
        <p:nvSpPr>
          <p:cNvPr id="16" name="TextBox 15"/>
          <p:cNvSpPr txBox="1"/>
          <p:nvPr/>
        </p:nvSpPr>
        <p:spPr>
          <a:xfrm>
            <a:off x="916432" y="2867152"/>
            <a:ext cx="2417650" cy="261610"/>
          </a:xfrm>
          <a:prstGeom prst="rect">
            <a:avLst/>
          </a:prstGeom>
          <a:solidFill>
            <a:schemeClr val="bg1"/>
          </a:solidFill>
        </p:spPr>
        <p:txBody>
          <a:bodyPr wrap="none" rtlCol="0">
            <a:spAutoFit/>
          </a:bodyPr>
          <a:lstStyle/>
          <a:p>
            <a:r>
              <a:rPr lang="en-AU" sz="1100" dirty="0"/>
              <a:t>organized effort requiring energy input</a:t>
            </a:r>
            <a:endParaRPr lang="en-US" sz="1100" dirty="0"/>
          </a:p>
        </p:txBody>
      </p:sp>
      <p:sp>
        <p:nvSpPr>
          <p:cNvPr id="3" name="Rectangle 2"/>
          <p:cNvSpPr/>
          <p:nvPr/>
        </p:nvSpPr>
        <p:spPr>
          <a:xfrm>
            <a:off x="1901952" y="650240"/>
            <a:ext cx="788416" cy="8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73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25413" y="84138"/>
            <a:ext cx="113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r>
              <a:rPr lang="en-AU" altLang="en-US" b="1"/>
              <a:t>The arrow of time</a:t>
            </a:r>
            <a:endParaRPr lang="en-US" altLang="en-US"/>
          </a:p>
          <a:p>
            <a:pPr eaLnBrk="0" hangingPunct="0"/>
            <a:endParaRPr lang="en-US" altLang="en-US" sz="180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373063"/>
            <a:ext cx="428942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42944" y="2357120"/>
            <a:ext cx="1140056" cy="246221"/>
          </a:xfrm>
          <a:prstGeom prst="rect">
            <a:avLst/>
          </a:prstGeom>
          <a:noFill/>
        </p:spPr>
        <p:txBody>
          <a:bodyPr wrap="none" rtlCol="0">
            <a:spAutoFit/>
          </a:bodyPr>
          <a:lstStyle/>
          <a:p>
            <a:r>
              <a:rPr lang="en-AU" sz="1000" dirty="0"/>
              <a:t>perfume molecule</a:t>
            </a:r>
            <a:endParaRPr lang="en-US" sz="1000" dirty="0"/>
          </a:p>
        </p:txBody>
      </p:sp>
      <p:cxnSp>
        <p:nvCxnSpPr>
          <p:cNvPr id="7" name="Straight Arrow Connector 6"/>
          <p:cNvCxnSpPr>
            <a:stCxn id="2" idx="0"/>
          </p:cNvCxnSpPr>
          <p:nvPr/>
        </p:nvCxnSpPr>
        <p:spPr>
          <a:xfrm flipH="1" flipV="1">
            <a:off x="3836416" y="1519936"/>
            <a:ext cx="476556" cy="83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83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4"/>
          <p:cNvSpPr>
            <a:spLocks noChangeArrowheads="1"/>
          </p:cNvSpPr>
          <p:nvPr/>
        </p:nvSpPr>
        <p:spPr bwMode="auto">
          <a:xfrm>
            <a:off x="2644775" y="1092200"/>
            <a:ext cx="1512888" cy="15128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6" name="Line 5"/>
          <p:cNvSpPr>
            <a:spLocks noChangeShapeType="1"/>
          </p:cNvSpPr>
          <p:nvPr/>
        </p:nvSpPr>
        <p:spPr bwMode="auto">
          <a:xfrm flipV="1">
            <a:off x="2644775" y="228600"/>
            <a:ext cx="0" cy="2376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6"/>
          <p:cNvSpPr>
            <a:spLocks noChangeShapeType="1"/>
          </p:cNvSpPr>
          <p:nvPr/>
        </p:nvSpPr>
        <p:spPr bwMode="auto">
          <a:xfrm flipV="1">
            <a:off x="4156075" y="228600"/>
            <a:ext cx="0" cy="2376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7"/>
          <p:cNvSpPr>
            <a:spLocks noChangeShapeType="1"/>
          </p:cNvSpPr>
          <p:nvPr/>
        </p:nvSpPr>
        <p:spPr bwMode="auto">
          <a:xfrm>
            <a:off x="2644775" y="1092200"/>
            <a:ext cx="15113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Rectangle 8"/>
          <p:cNvSpPr>
            <a:spLocks noChangeArrowheads="1"/>
          </p:cNvSpPr>
          <p:nvPr/>
        </p:nvSpPr>
        <p:spPr bwMode="auto">
          <a:xfrm>
            <a:off x="3321050" y="444500"/>
            <a:ext cx="71438" cy="6477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53" name="Line 9"/>
          <p:cNvSpPr>
            <a:spLocks noChangeShapeType="1"/>
          </p:cNvSpPr>
          <p:nvPr/>
        </p:nvSpPr>
        <p:spPr bwMode="auto">
          <a:xfrm>
            <a:off x="3581400" y="300038"/>
            <a:ext cx="0" cy="433387"/>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0"/>
          <p:cNvSpPr txBox="1">
            <a:spLocks noChangeArrowheads="1"/>
          </p:cNvSpPr>
          <p:nvPr/>
        </p:nvSpPr>
        <p:spPr bwMode="auto">
          <a:xfrm>
            <a:off x="3654425" y="327025"/>
            <a:ext cx="342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400" b="1" i="1">
                <a:solidFill>
                  <a:srgbClr val="0000FF"/>
                </a:solidFill>
                <a:latin typeface="Times New Roman" panose="02020603050405020304" pitchFamily="18" charset="0"/>
              </a:rPr>
              <a:t>W</a:t>
            </a:r>
          </a:p>
        </p:txBody>
      </p:sp>
      <p:sp>
        <p:nvSpPr>
          <p:cNvPr id="55" name="Line 11"/>
          <p:cNvSpPr>
            <a:spLocks noChangeShapeType="1"/>
          </p:cNvSpPr>
          <p:nvPr/>
        </p:nvSpPr>
        <p:spPr bwMode="auto">
          <a:xfrm>
            <a:off x="3327400" y="2201863"/>
            <a:ext cx="0" cy="576262"/>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Text Box 12"/>
          <p:cNvSpPr txBox="1">
            <a:spLocks noChangeArrowheads="1"/>
          </p:cNvSpPr>
          <p:nvPr/>
        </p:nvSpPr>
        <p:spPr bwMode="auto">
          <a:xfrm>
            <a:off x="2933700" y="26289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400" b="1" i="1">
                <a:solidFill>
                  <a:srgbClr val="FF0000"/>
                </a:solidFill>
                <a:latin typeface="Times New Roman" panose="02020603050405020304" pitchFamily="18" charset="0"/>
              </a:rPr>
              <a:t>Q</a:t>
            </a:r>
          </a:p>
        </p:txBody>
      </p:sp>
      <p:sp>
        <p:nvSpPr>
          <p:cNvPr id="57" name="Text Box 13"/>
          <p:cNvSpPr txBox="1">
            <a:spLocks noChangeArrowheads="1"/>
          </p:cNvSpPr>
          <p:nvPr/>
        </p:nvSpPr>
        <p:spPr bwMode="auto">
          <a:xfrm>
            <a:off x="125413" y="84138"/>
            <a:ext cx="2520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b="1">
                <a:solidFill>
                  <a:srgbClr val="FF0000"/>
                </a:solidFill>
              </a:rPr>
              <a:t>First Law of Thermodynamics</a:t>
            </a:r>
            <a:endParaRPr lang="en-AU" altLang="en-US" sz="1000"/>
          </a:p>
        </p:txBody>
      </p:sp>
      <p:graphicFrame>
        <p:nvGraphicFramePr>
          <p:cNvPr id="58" name="Object 14"/>
          <p:cNvGraphicFramePr>
            <a:graphicFrameLocks noChangeAspect="1"/>
          </p:cNvGraphicFramePr>
          <p:nvPr/>
        </p:nvGraphicFramePr>
        <p:xfrm>
          <a:off x="773113" y="588963"/>
          <a:ext cx="1296987" cy="328612"/>
        </p:xfrm>
        <a:graphic>
          <a:graphicData uri="http://schemas.openxmlformats.org/presentationml/2006/ole">
            <mc:AlternateContent xmlns:mc="http://schemas.openxmlformats.org/markup-compatibility/2006">
              <mc:Choice xmlns:v="urn:schemas-microsoft-com:vml" Requires="v">
                <p:oleObj spid="_x0000_s9144" name="Equation" r:id="rId3" imgW="799753" imgH="203112" progId="Equation.DSMT4">
                  <p:embed/>
                </p:oleObj>
              </mc:Choice>
              <mc:Fallback>
                <p:oleObj name="Equation" r:id="rId3" imgW="799753" imgH="203112" progId="Equation.DSMT4">
                  <p:embed/>
                  <p:pic>
                    <p:nvPicPr>
                      <p:cNvPr id="26637"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588963"/>
                        <a:ext cx="1296987"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Text Box 15"/>
          <p:cNvSpPr txBox="1">
            <a:spLocks noChangeArrowheads="1"/>
          </p:cNvSpPr>
          <p:nvPr/>
        </p:nvSpPr>
        <p:spPr bwMode="auto">
          <a:xfrm>
            <a:off x="177800" y="1041400"/>
            <a:ext cx="23241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b="1" i="1">
                <a:solidFill>
                  <a:srgbClr val="0000FF"/>
                </a:solidFill>
                <a:latin typeface="Times New Roman" panose="02020603050405020304" pitchFamily="18" charset="0"/>
              </a:rPr>
              <a:t>W</a:t>
            </a:r>
            <a:r>
              <a:rPr lang="en-AU" altLang="en-US" sz="1200" b="1">
                <a:solidFill>
                  <a:srgbClr val="0000FF"/>
                </a:solidFill>
                <a:latin typeface="Times New Roman" panose="02020603050405020304" pitchFamily="18" charset="0"/>
              </a:rPr>
              <a:t> &gt; 0</a:t>
            </a:r>
            <a:r>
              <a:rPr lang="en-AU" altLang="en-US" sz="1200"/>
              <a:t>   work done by system</a:t>
            </a:r>
          </a:p>
          <a:p>
            <a:pPr eaLnBrk="1" hangingPunct="1">
              <a:spcBef>
                <a:spcPct val="0"/>
              </a:spcBef>
              <a:buFontTx/>
              <a:buNone/>
            </a:pPr>
            <a:r>
              <a:rPr lang="en-AU" altLang="en-US" sz="1200"/>
              <a:t>            on surroundings</a:t>
            </a:r>
          </a:p>
          <a:p>
            <a:pPr eaLnBrk="1" hangingPunct="1">
              <a:spcBef>
                <a:spcPct val="0"/>
              </a:spcBef>
              <a:buFontTx/>
              <a:buNone/>
            </a:pPr>
            <a:endParaRPr lang="en-AU" altLang="en-US" sz="1200"/>
          </a:p>
          <a:p>
            <a:pPr eaLnBrk="1" hangingPunct="1">
              <a:spcBef>
                <a:spcPct val="0"/>
              </a:spcBef>
              <a:buFontTx/>
              <a:buNone/>
            </a:pPr>
            <a:r>
              <a:rPr lang="en-AU" altLang="en-US" sz="1200" b="1" i="1">
                <a:solidFill>
                  <a:srgbClr val="0000FF"/>
                </a:solidFill>
                <a:latin typeface="Times New Roman" panose="02020603050405020304" pitchFamily="18" charset="0"/>
              </a:rPr>
              <a:t>W</a:t>
            </a:r>
            <a:r>
              <a:rPr lang="en-AU" altLang="en-US" sz="1200" b="1">
                <a:solidFill>
                  <a:srgbClr val="0000FF"/>
                </a:solidFill>
                <a:latin typeface="Times New Roman" panose="02020603050405020304" pitchFamily="18" charset="0"/>
              </a:rPr>
              <a:t> &lt; 0</a:t>
            </a:r>
            <a:r>
              <a:rPr lang="en-AU" altLang="en-US" sz="1200"/>
              <a:t>   work done on system </a:t>
            </a:r>
          </a:p>
          <a:p>
            <a:pPr eaLnBrk="1" hangingPunct="1">
              <a:spcBef>
                <a:spcPct val="0"/>
              </a:spcBef>
              <a:buFontTx/>
              <a:buNone/>
            </a:pPr>
            <a:endParaRPr lang="en-AU" altLang="en-US" sz="1200"/>
          </a:p>
          <a:p>
            <a:pPr eaLnBrk="1" hangingPunct="1">
              <a:spcBef>
                <a:spcPct val="0"/>
              </a:spcBef>
              <a:buFontTx/>
              <a:buNone/>
            </a:pPr>
            <a:r>
              <a:rPr lang="en-AU" altLang="en-US" sz="1200" b="1" i="1">
                <a:solidFill>
                  <a:srgbClr val="FF0000"/>
                </a:solidFill>
                <a:latin typeface="Times New Roman" panose="02020603050405020304" pitchFamily="18" charset="0"/>
              </a:rPr>
              <a:t>Q</a:t>
            </a:r>
            <a:r>
              <a:rPr lang="en-AU" altLang="en-US" sz="1200" b="1">
                <a:solidFill>
                  <a:srgbClr val="FF0000"/>
                </a:solidFill>
                <a:latin typeface="Times New Roman" panose="02020603050405020304" pitchFamily="18" charset="0"/>
              </a:rPr>
              <a:t> &gt; 0</a:t>
            </a:r>
            <a:r>
              <a:rPr lang="en-AU" altLang="en-US" sz="1200"/>
              <a:t>    heat added to system</a:t>
            </a:r>
          </a:p>
          <a:p>
            <a:pPr eaLnBrk="1" hangingPunct="1">
              <a:spcBef>
                <a:spcPct val="0"/>
              </a:spcBef>
              <a:buFontTx/>
              <a:buNone/>
            </a:pPr>
            <a:endParaRPr lang="en-AU" altLang="en-US" sz="1200"/>
          </a:p>
          <a:p>
            <a:pPr eaLnBrk="1" hangingPunct="1">
              <a:spcBef>
                <a:spcPct val="0"/>
              </a:spcBef>
              <a:buFontTx/>
              <a:buNone/>
            </a:pPr>
            <a:r>
              <a:rPr lang="en-AU" altLang="en-US" sz="1200" b="1" i="1">
                <a:solidFill>
                  <a:srgbClr val="FF0000"/>
                </a:solidFill>
                <a:latin typeface="Times New Roman" panose="02020603050405020304" pitchFamily="18" charset="0"/>
              </a:rPr>
              <a:t>Q</a:t>
            </a:r>
            <a:r>
              <a:rPr lang="en-AU" altLang="en-US" sz="1200" b="1">
                <a:solidFill>
                  <a:srgbClr val="FF0000"/>
                </a:solidFill>
                <a:latin typeface="Times New Roman" panose="02020603050405020304" pitchFamily="18" charset="0"/>
              </a:rPr>
              <a:t> &lt; 0</a:t>
            </a:r>
            <a:r>
              <a:rPr lang="en-AU" altLang="en-US" sz="1200"/>
              <a:t>    heat removed from</a:t>
            </a:r>
          </a:p>
          <a:p>
            <a:pPr eaLnBrk="1" hangingPunct="1">
              <a:spcBef>
                <a:spcPct val="0"/>
              </a:spcBef>
              <a:buFontTx/>
              <a:buNone/>
            </a:pPr>
            <a:r>
              <a:rPr lang="en-AU" altLang="en-US" sz="1200"/>
              <a:t>             system</a:t>
            </a:r>
          </a:p>
        </p:txBody>
      </p:sp>
      <p:graphicFrame>
        <p:nvGraphicFramePr>
          <p:cNvPr id="60" name="Object 16"/>
          <p:cNvGraphicFramePr>
            <a:graphicFrameLocks noChangeAspect="1"/>
          </p:cNvGraphicFramePr>
          <p:nvPr/>
        </p:nvGraphicFramePr>
        <p:xfrm>
          <a:off x="3149600" y="1668463"/>
          <a:ext cx="431800" cy="287337"/>
        </p:xfrm>
        <a:graphic>
          <a:graphicData uri="http://schemas.openxmlformats.org/presentationml/2006/ole">
            <mc:AlternateContent xmlns:mc="http://schemas.openxmlformats.org/markup-compatibility/2006">
              <mc:Choice xmlns:v="urn:schemas-microsoft-com:vml" Requires="v">
                <p:oleObj spid="_x0000_s9145" name="Equation" r:id="rId5" imgW="266353" imgH="177569" progId="Equation.DSMT4">
                  <p:embed/>
                </p:oleObj>
              </mc:Choice>
              <mc:Fallback>
                <p:oleObj name="Equation" r:id="rId5" imgW="266353" imgH="177569" progId="Equation.DSMT4">
                  <p:embed/>
                  <p:pic>
                    <p:nvPicPr>
                      <p:cNvPr id="26639"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0" y="1668463"/>
                        <a:ext cx="4318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 name="Picture 17" descr="1002"/>
          <p:cNvPicPr>
            <a:picLocks noChangeAspect="1" noChangeArrowheads="1"/>
          </p:cNvPicPr>
          <p:nvPr/>
        </p:nvPicPr>
        <p:blipFill>
          <a:blip r:embed="rId7">
            <a:extLst>
              <a:ext uri="{28A0092B-C50C-407E-A947-70E740481C1C}">
                <a14:useLocalDpi xmlns:a14="http://schemas.microsoft.com/office/drawing/2010/main" val="0"/>
              </a:ext>
            </a:extLst>
          </a:blip>
          <a:srcRect l="50690" t="53847" r="5820" b="3282"/>
          <a:stretch>
            <a:fillRect/>
          </a:stretch>
        </p:blipFill>
        <p:spPr bwMode="auto">
          <a:xfrm>
            <a:off x="3217863" y="2635250"/>
            <a:ext cx="2397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988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Image result for image melting ice b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6769" y="406400"/>
            <a:ext cx="1921618" cy="120078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90880" y="869696"/>
            <a:ext cx="422656" cy="1068832"/>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92608" y="1975104"/>
            <a:ext cx="1498487" cy="738664"/>
          </a:xfrm>
          <a:prstGeom prst="rect">
            <a:avLst/>
          </a:prstGeom>
          <a:noFill/>
        </p:spPr>
        <p:txBody>
          <a:bodyPr wrap="none" rtlCol="0">
            <a:spAutoFit/>
          </a:bodyPr>
          <a:lstStyle/>
          <a:p>
            <a:r>
              <a:rPr lang="en-AU" sz="1400" dirty="0"/>
              <a:t>ice cube:</a:t>
            </a:r>
          </a:p>
          <a:p>
            <a:r>
              <a:rPr lang="en-AU" sz="1400" dirty="0"/>
              <a:t>maximum order</a:t>
            </a:r>
          </a:p>
          <a:p>
            <a:r>
              <a:rPr lang="en-AU" sz="1400" dirty="0"/>
              <a:t>minimum entropy</a:t>
            </a:r>
            <a:endParaRPr lang="en-US" sz="1400" dirty="0"/>
          </a:p>
        </p:txBody>
      </p:sp>
      <p:sp>
        <p:nvSpPr>
          <p:cNvPr id="13" name="TextBox 12"/>
          <p:cNvSpPr txBox="1"/>
          <p:nvPr/>
        </p:nvSpPr>
        <p:spPr>
          <a:xfrm>
            <a:off x="2013712" y="1818640"/>
            <a:ext cx="1525674" cy="738664"/>
          </a:xfrm>
          <a:prstGeom prst="rect">
            <a:avLst/>
          </a:prstGeom>
          <a:noFill/>
        </p:spPr>
        <p:txBody>
          <a:bodyPr wrap="none" rtlCol="0">
            <a:spAutoFit/>
          </a:bodyPr>
          <a:lstStyle/>
          <a:p>
            <a:r>
              <a:rPr lang="en-AU" sz="1400" dirty="0"/>
              <a:t>water:</a:t>
            </a:r>
          </a:p>
          <a:p>
            <a:r>
              <a:rPr lang="en-AU" sz="1400" dirty="0"/>
              <a:t>minimum order</a:t>
            </a:r>
          </a:p>
          <a:p>
            <a:r>
              <a:rPr lang="en-AU" sz="1400" dirty="0"/>
              <a:t>maximum entropy</a:t>
            </a:r>
            <a:endParaRPr lang="en-US" sz="1400" dirty="0"/>
          </a:p>
        </p:txBody>
      </p:sp>
      <p:cxnSp>
        <p:nvCxnSpPr>
          <p:cNvPr id="14" name="Straight Arrow Connector 13"/>
          <p:cNvCxnSpPr>
            <a:stCxn id="13" idx="0"/>
          </p:cNvCxnSpPr>
          <p:nvPr/>
        </p:nvCxnSpPr>
        <p:spPr>
          <a:xfrm flipH="1" flipV="1">
            <a:off x="2103123" y="1241552"/>
            <a:ext cx="673426" cy="577088"/>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4128" y="2755687"/>
            <a:ext cx="4855741" cy="738664"/>
          </a:xfrm>
          <a:prstGeom prst="rect">
            <a:avLst/>
          </a:prstGeom>
          <a:noFill/>
        </p:spPr>
        <p:txBody>
          <a:bodyPr wrap="square" rtlCol="0">
            <a:spAutoFit/>
          </a:bodyPr>
          <a:lstStyle/>
          <a:p>
            <a:r>
              <a:rPr lang="en-AU" sz="1400" dirty="0"/>
              <a:t>The water does </a:t>
            </a:r>
            <a:r>
              <a:rPr lang="en-AU" sz="1400" dirty="0">
                <a:solidFill>
                  <a:srgbClr val="0000FF"/>
                </a:solidFill>
              </a:rPr>
              <a:t>not spontaneously </a:t>
            </a:r>
            <a:r>
              <a:rPr lang="en-AU" sz="1400" dirty="0"/>
              <a:t>freeze because this would lead to  a decrease in entropy and a violation of the Second Law of Thermodynamics.</a:t>
            </a:r>
            <a:endParaRPr lang="en-US" sz="1400" dirty="0"/>
          </a:p>
        </p:txBody>
      </p:sp>
      <p:cxnSp>
        <p:nvCxnSpPr>
          <p:cNvPr id="9" name="Straight Arrow Connector 8"/>
          <p:cNvCxnSpPr/>
          <p:nvPr/>
        </p:nvCxnSpPr>
        <p:spPr>
          <a:xfrm>
            <a:off x="1402080" y="833120"/>
            <a:ext cx="662432" cy="1381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44448" y="121920"/>
            <a:ext cx="1372171" cy="276999"/>
          </a:xfrm>
          <a:prstGeom prst="rect">
            <a:avLst/>
          </a:prstGeom>
          <a:noFill/>
        </p:spPr>
        <p:txBody>
          <a:bodyPr wrap="none" rtlCol="0">
            <a:spAutoFit/>
          </a:bodyPr>
          <a:lstStyle/>
          <a:p>
            <a:r>
              <a:rPr lang="en-AU" sz="1200" dirty="0"/>
              <a:t>the ice slows melts</a:t>
            </a:r>
            <a:endParaRPr lang="en-US" sz="1200" dirty="0"/>
          </a:p>
        </p:txBody>
      </p:sp>
    </p:spTree>
    <p:extLst>
      <p:ext uri="{BB962C8B-B14F-4D97-AF65-F5344CB8AC3E}">
        <p14:creationId xmlns:p14="http://schemas.microsoft.com/office/powerpoint/2010/main" val="2106520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2">
            <a:extLst>
              <a:ext uri="{28A0092B-C50C-407E-A947-70E740481C1C}">
                <a14:useLocalDpi xmlns:a14="http://schemas.microsoft.com/office/drawing/2010/main" val="0"/>
              </a:ext>
            </a:extLst>
          </a:blip>
          <a:srcRect l="3859" t="7063" r="12018"/>
          <a:stretch>
            <a:fillRect/>
          </a:stretch>
        </p:blipFill>
        <p:spPr bwMode="auto">
          <a:xfrm>
            <a:off x="82550" y="61913"/>
            <a:ext cx="1211263"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338138"/>
            <a:ext cx="1439863"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713" y="877888"/>
            <a:ext cx="1439862"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7"/>
          <p:cNvPicPr>
            <a:picLocks noChangeAspect="1" noChangeArrowheads="1"/>
          </p:cNvPicPr>
          <p:nvPr/>
        </p:nvPicPr>
        <p:blipFill>
          <a:blip r:embed="rId5">
            <a:extLst>
              <a:ext uri="{28A0092B-C50C-407E-A947-70E740481C1C}">
                <a14:useLocalDpi xmlns:a14="http://schemas.microsoft.com/office/drawing/2010/main" val="0"/>
              </a:ext>
            </a:extLst>
          </a:blip>
          <a:srcRect l="4410" t="5739" r="11797" b="11700"/>
          <a:stretch>
            <a:fillRect/>
          </a:stretch>
        </p:blipFill>
        <p:spPr bwMode="auto">
          <a:xfrm>
            <a:off x="3289300" y="1798638"/>
            <a:ext cx="1206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12"/>
          <p:cNvSpPr txBox="1">
            <a:spLocks noChangeArrowheads="1"/>
          </p:cNvSpPr>
          <p:nvPr/>
        </p:nvSpPr>
        <p:spPr bwMode="auto">
          <a:xfrm>
            <a:off x="2129536" y="84011"/>
            <a:ext cx="2763520"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dirty="0">
                <a:latin typeface="+mn-lt"/>
              </a:rPr>
              <a:t>1000 particles moving randomly in a box</a:t>
            </a:r>
          </a:p>
        </p:txBody>
      </p:sp>
      <p:sp>
        <p:nvSpPr>
          <p:cNvPr id="71" name="Text Box 13"/>
          <p:cNvSpPr txBox="1">
            <a:spLocks noChangeArrowheads="1"/>
          </p:cNvSpPr>
          <p:nvPr/>
        </p:nvSpPr>
        <p:spPr bwMode="auto">
          <a:xfrm>
            <a:off x="125413" y="1741488"/>
            <a:ext cx="1100137"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b="1" i="1">
                <a:solidFill>
                  <a:srgbClr val="993300"/>
                </a:solidFill>
                <a:latin typeface="Bradley Hand ITC" panose="03070402050302030203" pitchFamily="66" charset="0"/>
              </a:rPr>
              <a:t>Perfume released</a:t>
            </a:r>
          </a:p>
          <a:p>
            <a:endParaRPr lang="en-US" altLang="en-US" sz="800" b="1" i="1">
              <a:solidFill>
                <a:srgbClr val="993300"/>
              </a:solidFill>
              <a:latin typeface="Bradley Hand ITC" panose="03070402050302030203" pitchFamily="66" charset="0"/>
            </a:endParaRPr>
          </a:p>
          <a:p>
            <a:r>
              <a:rPr lang="en-US" altLang="en-US" sz="1200" b="1" i="1">
                <a:solidFill>
                  <a:srgbClr val="993300"/>
                </a:solidFill>
                <a:latin typeface="Bradley Hand ITC" panose="03070402050302030203" pitchFamily="66" charset="0"/>
              </a:rPr>
              <a:t>How does it spread?</a:t>
            </a:r>
          </a:p>
        </p:txBody>
      </p:sp>
      <p:sp>
        <p:nvSpPr>
          <p:cNvPr id="72" name="Line 14"/>
          <p:cNvSpPr>
            <a:spLocks noChangeShapeType="1"/>
          </p:cNvSpPr>
          <p:nvPr/>
        </p:nvSpPr>
        <p:spPr bwMode="auto">
          <a:xfrm flipH="1" flipV="1">
            <a:off x="277813" y="1317625"/>
            <a:ext cx="136525" cy="4238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6"/>
          <p:cNvSpPr>
            <a:spLocks noChangeShapeType="1"/>
          </p:cNvSpPr>
          <p:nvPr/>
        </p:nvSpPr>
        <p:spPr bwMode="auto">
          <a:xfrm>
            <a:off x="630238" y="1452563"/>
            <a:ext cx="2667000" cy="1457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Text Box 9"/>
          <p:cNvSpPr txBox="1">
            <a:spLocks noChangeArrowheads="1"/>
          </p:cNvSpPr>
          <p:nvPr/>
        </p:nvSpPr>
        <p:spPr bwMode="auto">
          <a:xfrm>
            <a:off x="1201738" y="1728788"/>
            <a:ext cx="42227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20</a:t>
            </a:r>
          </a:p>
        </p:txBody>
      </p:sp>
      <p:sp>
        <p:nvSpPr>
          <p:cNvPr id="75" name="Text Box 8"/>
          <p:cNvSpPr txBox="1">
            <a:spLocks noChangeArrowheads="1"/>
          </p:cNvSpPr>
          <p:nvPr/>
        </p:nvSpPr>
        <p:spPr bwMode="auto">
          <a:xfrm>
            <a:off x="450850" y="1311275"/>
            <a:ext cx="517525"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time</a:t>
            </a:r>
            <a:r>
              <a:rPr lang="en-US" altLang="en-US" sz="800">
                <a:latin typeface="Times New Roman" panose="02020603050405020304" pitchFamily="18" charset="0"/>
              </a:rPr>
              <a:t> = 0</a:t>
            </a:r>
          </a:p>
        </p:txBody>
      </p:sp>
      <p:sp>
        <p:nvSpPr>
          <p:cNvPr id="76" name="Text Box 18"/>
          <p:cNvSpPr txBox="1">
            <a:spLocks noChangeArrowheads="1"/>
          </p:cNvSpPr>
          <p:nvPr/>
        </p:nvSpPr>
        <p:spPr bwMode="auto">
          <a:xfrm>
            <a:off x="2065338" y="2233613"/>
            <a:ext cx="47307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200</a:t>
            </a:r>
          </a:p>
        </p:txBody>
      </p:sp>
      <p:sp>
        <p:nvSpPr>
          <p:cNvPr id="77" name="Text Box 19"/>
          <p:cNvSpPr txBox="1">
            <a:spLocks noChangeArrowheads="1"/>
          </p:cNvSpPr>
          <p:nvPr/>
        </p:nvSpPr>
        <p:spPr bwMode="auto">
          <a:xfrm>
            <a:off x="2789238" y="2597150"/>
            <a:ext cx="473075"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400</a:t>
            </a:r>
          </a:p>
        </p:txBody>
      </p:sp>
    </p:spTree>
    <p:extLst>
      <p:ext uri="{BB962C8B-B14F-4D97-AF65-F5344CB8AC3E}">
        <p14:creationId xmlns:p14="http://schemas.microsoft.com/office/powerpoint/2010/main" val="4120006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37" descr="Image result for image brick"/>
          <p:cNvSpPr>
            <a:spLocks noChangeAspect="1" noChangeArrowheads="1"/>
          </p:cNvSpPr>
          <p:nvPr/>
        </p:nvSpPr>
        <p:spPr bwMode="auto">
          <a:xfrm>
            <a:off x="2366963" y="1647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369824" y="365760"/>
            <a:ext cx="999744" cy="5974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1856" y="1794256"/>
            <a:ext cx="999744" cy="597408"/>
          </a:xfrm>
          <a:prstGeom prst="rect">
            <a:avLst/>
          </a:prstGeom>
          <a:solidFill>
            <a:srgbClr val="FF000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804416" y="1796288"/>
            <a:ext cx="999744" cy="597408"/>
          </a:xfrm>
          <a:prstGeom prst="rect">
            <a:avLst/>
          </a:prstGeom>
          <a:solidFill>
            <a:srgbClr val="FF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236976" y="351536"/>
            <a:ext cx="999744" cy="59740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00352" y="357632"/>
            <a:ext cx="999744" cy="597408"/>
          </a:xfrm>
          <a:prstGeom prst="rect">
            <a:avLst/>
          </a:prstGeom>
          <a:solidFill>
            <a:srgbClr val="FF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9008" y="1804416"/>
            <a:ext cx="999744" cy="59740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p:cNvSpPr/>
          <p:nvPr/>
        </p:nvSpPr>
        <p:spPr>
          <a:xfrm>
            <a:off x="2227072" y="873760"/>
            <a:ext cx="146304" cy="10728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7584" y="942848"/>
            <a:ext cx="1276055" cy="276999"/>
          </a:xfrm>
          <a:prstGeom prst="rect">
            <a:avLst/>
          </a:prstGeom>
          <a:noFill/>
        </p:spPr>
        <p:txBody>
          <a:bodyPr wrap="none" rtlCol="0">
            <a:spAutoFit/>
          </a:bodyPr>
          <a:lstStyle/>
          <a:p>
            <a:r>
              <a:rPr lang="en-AU" sz="1200" dirty="0"/>
              <a:t>high temperature</a:t>
            </a:r>
            <a:endParaRPr lang="en-US" sz="1200" dirty="0"/>
          </a:p>
        </p:txBody>
      </p:sp>
      <p:sp>
        <p:nvSpPr>
          <p:cNvPr id="30" name="TextBox 29"/>
          <p:cNvSpPr txBox="1"/>
          <p:nvPr/>
        </p:nvSpPr>
        <p:spPr>
          <a:xfrm>
            <a:off x="233680" y="2420112"/>
            <a:ext cx="1235403" cy="276999"/>
          </a:xfrm>
          <a:prstGeom prst="rect">
            <a:avLst/>
          </a:prstGeom>
          <a:noFill/>
        </p:spPr>
        <p:txBody>
          <a:bodyPr wrap="none" rtlCol="0">
            <a:spAutoFit/>
          </a:bodyPr>
          <a:lstStyle/>
          <a:p>
            <a:r>
              <a:rPr lang="en-AU" sz="1200" dirty="0"/>
              <a:t>low temperature</a:t>
            </a:r>
            <a:endParaRPr lang="en-US" sz="1200" dirty="0"/>
          </a:p>
        </p:txBody>
      </p:sp>
      <p:sp>
        <p:nvSpPr>
          <p:cNvPr id="31" name="TextBox 30"/>
          <p:cNvSpPr txBox="1"/>
          <p:nvPr/>
        </p:nvSpPr>
        <p:spPr>
          <a:xfrm>
            <a:off x="3712464" y="1245616"/>
            <a:ext cx="1343381" cy="276999"/>
          </a:xfrm>
          <a:prstGeom prst="rect">
            <a:avLst/>
          </a:prstGeom>
          <a:noFill/>
        </p:spPr>
        <p:txBody>
          <a:bodyPr wrap="none" rtlCol="0">
            <a:spAutoFit/>
          </a:bodyPr>
          <a:lstStyle/>
          <a:p>
            <a:r>
              <a:rPr lang="en-AU" sz="1200" dirty="0"/>
              <a:t>same temperature</a:t>
            </a:r>
            <a:endParaRPr lang="en-US" sz="1200" dirty="0"/>
          </a:p>
        </p:txBody>
      </p:sp>
      <p:cxnSp>
        <p:nvCxnSpPr>
          <p:cNvPr id="5249" name="Straight Arrow Connector 5248"/>
          <p:cNvCxnSpPr>
            <a:stCxn id="31" idx="2"/>
            <a:endCxn id="29" idx="0"/>
          </p:cNvCxnSpPr>
          <p:nvPr/>
        </p:nvCxnSpPr>
        <p:spPr>
          <a:xfrm flipH="1">
            <a:off x="3738880" y="1522615"/>
            <a:ext cx="645275" cy="28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250" name="Object 5249"/>
          <p:cNvGraphicFramePr>
            <a:graphicFrameLocks noChangeAspect="1"/>
          </p:cNvGraphicFramePr>
          <p:nvPr>
            <p:extLst>
              <p:ext uri="{D42A27DB-BD31-4B8C-83A1-F6EECF244321}">
                <p14:modId xmlns:p14="http://schemas.microsoft.com/office/powerpoint/2010/main" val="3619989464"/>
              </p:ext>
            </p:extLst>
          </p:nvPr>
        </p:nvGraphicFramePr>
        <p:xfrm>
          <a:off x="2054289" y="1295972"/>
          <a:ext cx="190500" cy="241300"/>
        </p:xfrm>
        <a:graphic>
          <a:graphicData uri="http://schemas.openxmlformats.org/presentationml/2006/ole">
            <mc:AlternateContent xmlns:mc="http://schemas.openxmlformats.org/markup-compatibility/2006">
              <mc:Choice xmlns:v="urn:schemas-microsoft-com:vml" Requires="v">
                <p:oleObj spid="_x0000_s5382"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2054289" y="1295972"/>
                        <a:ext cx="190500" cy="2413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2895027647"/>
              </p:ext>
            </p:extLst>
          </p:nvPr>
        </p:nvGraphicFramePr>
        <p:xfrm>
          <a:off x="3216720" y="1294638"/>
          <a:ext cx="495300" cy="241300"/>
        </p:xfrm>
        <a:graphic>
          <a:graphicData uri="http://schemas.openxmlformats.org/presentationml/2006/ole">
            <mc:AlternateContent xmlns:mc="http://schemas.openxmlformats.org/markup-compatibility/2006">
              <mc:Choice xmlns:v="urn:schemas-microsoft-com:vml" Requires="v">
                <p:oleObj spid="_x0000_s5383" name="Equation" r:id="rId5" imgW="495000" imgH="241200" progId="Equation.DSMT4">
                  <p:embed/>
                </p:oleObj>
              </mc:Choice>
              <mc:Fallback>
                <p:oleObj name="Equation" r:id="rId5" imgW="495000" imgH="241200" progId="Equation.DSMT4">
                  <p:embed/>
                  <p:pic>
                    <p:nvPicPr>
                      <p:cNvPr id="5250" name="Object 5249"/>
                      <p:cNvPicPr/>
                      <p:nvPr/>
                    </p:nvPicPr>
                    <p:blipFill>
                      <a:blip r:embed="rId6"/>
                      <a:stretch>
                        <a:fillRect/>
                      </a:stretch>
                    </p:blipFill>
                    <p:spPr>
                      <a:xfrm>
                        <a:off x="3216720" y="1294638"/>
                        <a:ext cx="495300" cy="241300"/>
                      </a:xfrm>
                      <a:prstGeom prst="rect">
                        <a:avLst/>
                      </a:prstGeom>
                    </p:spPr>
                  </p:pic>
                </p:oleObj>
              </mc:Fallback>
            </mc:AlternateContent>
          </a:graphicData>
        </a:graphic>
      </p:graphicFrame>
      <p:sp>
        <p:nvSpPr>
          <p:cNvPr id="37" name="TextBox 36"/>
          <p:cNvSpPr txBox="1"/>
          <p:nvPr/>
        </p:nvSpPr>
        <p:spPr>
          <a:xfrm>
            <a:off x="3137408" y="2653792"/>
            <a:ext cx="1428596" cy="276999"/>
          </a:xfrm>
          <a:prstGeom prst="rect">
            <a:avLst/>
          </a:prstGeom>
          <a:noFill/>
        </p:spPr>
        <p:txBody>
          <a:bodyPr wrap="none" rtlCol="0">
            <a:spAutoFit/>
          </a:bodyPr>
          <a:lstStyle/>
          <a:p>
            <a:r>
              <a:rPr lang="en-AU" sz="1200" dirty="0"/>
              <a:t>thermal equilibrium</a:t>
            </a:r>
            <a:endParaRPr lang="en-US" sz="1200" dirty="0"/>
          </a:p>
        </p:txBody>
      </p:sp>
      <p:cxnSp>
        <p:nvCxnSpPr>
          <p:cNvPr id="5252" name="Straight Arrow Connector 5251"/>
          <p:cNvCxnSpPr/>
          <p:nvPr/>
        </p:nvCxnSpPr>
        <p:spPr>
          <a:xfrm flipV="1">
            <a:off x="524256" y="475488"/>
            <a:ext cx="337312" cy="15849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76656" y="786384"/>
            <a:ext cx="473456" cy="11176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402336" y="721360"/>
            <a:ext cx="379984" cy="9550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948944" y="436880"/>
            <a:ext cx="337312" cy="15849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902208" y="678688"/>
            <a:ext cx="402336" cy="23571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93776" y="471424"/>
            <a:ext cx="75184" cy="4206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73456" y="2034032"/>
            <a:ext cx="10160" cy="14833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7456" y="2259584"/>
            <a:ext cx="134112" cy="6908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099312" y="1958848"/>
            <a:ext cx="30480" cy="13208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52576" y="2239264"/>
            <a:ext cx="142240" cy="32512"/>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37616" y="1956816"/>
            <a:ext cx="83312" cy="12801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75056" y="1934464"/>
            <a:ext cx="54864" cy="14020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97840" y="2223008"/>
            <a:ext cx="99568" cy="11176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330448" y="1910080"/>
            <a:ext cx="782320" cy="451104"/>
            <a:chOff x="3330448" y="1910080"/>
            <a:chExt cx="782320" cy="451104"/>
          </a:xfrm>
        </p:grpSpPr>
        <p:cxnSp>
          <p:nvCxnSpPr>
            <p:cNvPr id="81" name="Straight Arrow Connector 80"/>
            <p:cNvCxnSpPr/>
            <p:nvPr/>
          </p:nvCxnSpPr>
          <p:spPr>
            <a:xfrm flipV="1">
              <a:off x="3425952" y="1920240"/>
              <a:ext cx="229616" cy="10769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3578352" y="2180336"/>
              <a:ext cx="188976" cy="9956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3803904" y="2101088"/>
              <a:ext cx="91440" cy="18897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3330448" y="2220976"/>
              <a:ext cx="176784" cy="14020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3870960" y="1910080"/>
              <a:ext cx="229616" cy="10769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080256" y="2113280"/>
              <a:ext cx="32512" cy="18694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flipH="1">
            <a:off x="3324352" y="445008"/>
            <a:ext cx="782320" cy="451104"/>
            <a:chOff x="3330448" y="1910080"/>
            <a:chExt cx="782320" cy="451104"/>
          </a:xfrm>
        </p:grpSpPr>
        <p:cxnSp>
          <p:nvCxnSpPr>
            <p:cNvPr id="109" name="Straight Arrow Connector 108"/>
            <p:cNvCxnSpPr/>
            <p:nvPr/>
          </p:nvCxnSpPr>
          <p:spPr>
            <a:xfrm flipV="1">
              <a:off x="3425952" y="1920240"/>
              <a:ext cx="229616" cy="10769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578352" y="2180336"/>
              <a:ext cx="188976" cy="9956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flipV="1">
              <a:off x="3803904" y="2101088"/>
              <a:ext cx="91440" cy="18897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330448" y="2220976"/>
              <a:ext cx="176784" cy="14020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3870960" y="1910080"/>
              <a:ext cx="229616" cy="10769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4080256" y="2113280"/>
              <a:ext cx="32512" cy="18694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31" idx="0"/>
            <a:endCxn id="27" idx="2"/>
          </p:cNvCxnSpPr>
          <p:nvPr/>
        </p:nvCxnSpPr>
        <p:spPr>
          <a:xfrm flipH="1" flipV="1">
            <a:off x="3736848" y="948944"/>
            <a:ext cx="647307" cy="296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955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Image result for clipart person running"/>
          <p:cNvPicPr>
            <a:picLocks noChangeAspect="1" noChangeArrowheads="1"/>
          </p:cNvPicPr>
          <p:nvPr/>
        </p:nvPicPr>
        <p:blipFill rotWithShape="1">
          <a:blip r:embed="rId3">
            <a:extLst>
              <a:ext uri="{28A0092B-C50C-407E-A947-70E740481C1C}">
                <a14:useLocalDpi xmlns:a14="http://schemas.microsoft.com/office/drawing/2010/main" val="0"/>
              </a:ext>
            </a:extLst>
          </a:blip>
          <a:srcRect l="29728" r="19359"/>
          <a:stretch/>
        </p:blipFill>
        <p:spPr bwMode="auto">
          <a:xfrm flipH="1">
            <a:off x="934720" y="638048"/>
            <a:ext cx="679706" cy="118357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772160" y="528320"/>
            <a:ext cx="1064768" cy="14549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939502853"/>
              </p:ext>
            </p:extLst>
          </p:nvPr>
        </p:nvGraphicFramePr>
        <p:xfrm>
          <a:off x="871411" y="1073722"/>
          <a:ext cx="304800" cy="279400"/>
        </p:xfrm>
        <a:graphic>
          <a:graphicData uri="http://schemas.openxmlformats.org/presentationml/2006/ole">
            <mc:AlternateContent xmlns:mc="http://schemas.openxmlformats.org/markup-compatibility/2006">
              <mc:Choice xmlns:v="urn:schemas-microsoft-com:vml" Requires="v">
                <p:oleObj spid="_x0000_s63707" name="Equation" r:id="rId4" imgW="304560" imgH="279360" progId="Equation.DSMT4">
                  <p:embed/>
                </p:oleObj>
              </mc:Choice>
              <mc:Fallback>
                <p:oleObj name="Equation" r:id="rId4" imgW="304560" imgH="279360" progId="Equation.DSMT4">
                  <p:embed/>
                  <p:pic>
                    <p:nvPicPr>
                      <p:cNvPr id="0" name=""/>
                      <p:cNvPicPr/>
                      <p:nvPr/>
                    </p:nvPicPr>
                    <p:blipFill>
                      <a:blip r:embed="rId5"/>
                      <a:stretch>
                        <a:fillRect/>
                      </a:stretch>
                    </p:blipFill>
                    <p:spPr>
                      <a:xfrm>
                        <a:off x="871411" y="1073722"/>
                        <a:ext cx="304800" cy="279400"/>
                      </a:xfrm>
                      <a:prstGeom prst="rect">
                        <a:avLst/>
                      </a:prstGeom>
                    </p:spPr>
                  </p:pic>
                </p:oleObj>
              </mc:Fallback>
            </mc:AlternateContent>
          </a:graphicData>
        </a:graphic>
      </p:graphicFrame>
      <p:cxnSp>
        <p:nvCxnSpPr>
          <p:cNvPr id="5" name="Straight Arrow Connector 4"/>
          <p:cNvCxnSpPr/>
          <p:nvPr/>
        </p:nvCxnSpPr>
        <p:spPr>
          <a:xfrm flipV="1">
            <a:off x="1556512" y="585216"/>
            <a:ext cx="337312" cy="272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603248" y="1570736"/>
            <a:ext cx="363728" cy="22148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4033041353"/>
              </p:ext>
            </p:extLst>
          </p:nvPr>
        </p:nvGraphicFramePr>
        <p:xfrm>
          <a:off x="1928559" y="483172"/>
          <a:ext cx="482600" cy="241300"/>
        </p:xfrm>
        <a:graphic>
          <a:graphicData uri="http://schemas.openxmlformats.org/presentationml/2006/ole">
            <mc:AlternateContent xmlns:mc="http://schemas.openxmlformats.org/markup-compatibility/2006">
              <mc:Choice xmlns:v="urn:schemas-microsoft-com:vml" Requires="v">
                <p:oleObj spid="_x0000_s63708" name="Equation" r:id="rId6" imgW="482400" imgH="241200" progId="Equation.DSMT4">
                  <p:embed/>
                </p:oleObj>
              </mc:Choice>
              <mc:Fallback>
                <p:oleObj name="Equation" r:id="rId6" imgW="482400" imgH="241200" progId="Equation.DSMT4">
                  <p:embed/>
                  <p:pic>
                    <p:nvPicPr>
                      <p:cNvPr id="0" name=""/>
                      <p:cNvPicPr/>
                      <p:nvPr/>
                    </p:nvPicPr>
                    <p:blipFill>
                      <a:blip r:embed="rId7"/>
                      <a:stretch>
                        <a:fillRect/>
                      </a:stretch>
                    </p:blipFill>
                    <p:spPr>
                      <a:xfrm>
                        <a:off x="1928559" y="483172"/>
                        <a:ext cx="482600" cy="2413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50507677"/>
              </p:ext>
            </p:extLst>
          </p:nvPr>
        </p:nvGraphicFramePr>
        <p:xfrm>
          <a:off x="1968500" y="1747838"/>
          <a:ext cx="520700" cy="203200"/>
        </p:xfrm>
        <a:graphic>
          <a:graphicData uri="http://schemas.openxmlformats.org/presentationml/2006/ole">
            <mc:AlternateContent xmlns:mc="http://schemas.openxmlformats.org/markup-compatibility/2006">
              <mc:Choice xmlns:v="urn:schemas-microsoft-com:vml" Requires="v">
                <p:oleObj spid="_x0000_s63709" name="Equation" r:id="rId8" imgW="520560" imgH="203040" progId="Equation.DSMT4">
                  <p:embed/>
                </p:oleObj>
              </mc:Choice>
              <mc:Fallback>
                <p:oleObj name="Equation" r:id="rId8" imgW="520560" imgH="203040" progId="Equation.DSMT4">
                  <p:embed/>
                  <p:pic>
                    <p:nvPicPr>
                      <p:cNvPr id="9" name="Object 8"/>
                      <p:cNvPicPr/>
                      <p:nvPr/>
                    </p:nvPicPr>
                    <p:blipFill>
                      <a:blip r:embed="rId9"/>
                      <a:stretch>
                        <a:fillRect/>
                      </a:stretch>
                    </p:blipFill>
                    <p:spPr>
                      <a:xfrm>
                        <a:off x="1968500" y="1747838"/>
                        <a:ext cx="520700" cy="203200"/>
                      </a:xfrm>
                      <a:prstGeom prst="rect">
                        <a:avLst/>
                      </a:prstGeom>
                    </p:spPr>
                  </p:pic>
                </p:oleObj>
              </mc:Fallback>
            </mc:AlternateContent>
          </a:graphicData>
        </a:graphic>
      </p:graphicFrame>
      <p:sp>
        <p:nvSpPr>
          <p:cNvPr id="10" name="TextBox 9"/>
          <p:cNvSpPr txBox="1"/>
          <p:nvPr/>
        </p:nvSpPr>
        <p:spPr>
          <a:xfrm>
            <a:off x="2064512" y="857504"/>
            <a:ext cx="2381358" cy="461665"/>
          </a:xfrm>
          <a:prstGeom prst="rect">
            <a:avLst/>
          </a:prstGeom>
          <a:noFill/>
        </p:spPr>
        <p:txBody>
          <a:bodyPr wrap="none" rtlCol="0">
            <a:spAutoFit/>
          </a:bodyPr>
          <a:lstStyle/>
          <a:p>
            <a:r>
              <a:rPr lang="en-AU" sz="1200" dirty="0">
                <a:solidFill>
                  <a:srgbClr val="FF0000"/>
                </a:solidFill>
              </a:rPr>
              <a:t>heat</a:t>
            </a:r>
            <a:r>
              <a:rPr lang="en-AU" sz="1200" dirty="0"/>
              <a:t>: energy transferred due to the</a:t>
            </a:r>
          </a:p>
          <a:p>
            <a:r>
              <a:rPr lang="en-AU" sz="1200" dirty="0"/>
              <a:t>temperature difference </a:t>
            </a:r>
            <a:endParaRPr lang="en-US" sz="1200" dirty="0"/>
          </a:p>
        </p:txBody>
      </p:sp>
      <p:sp>
        <p:nvSpPr>
          <p:cNvPr id="13" name="TextBox 12"/>
          <p:cNvSpPr txBox="1"/>
          <p:nvPr/>
        </p:nvSpPr>
        <p:spPr>
          <a:xfrm>
            <a:off x="1981200" y="1948688"/>
            <a:ext cx="1892634" cy="461665"/>
          </a:xfrm>
          <a:prstGeom prst="rect">
            <a:avLst/>
          </a:prstGeom>
          <a:noFill/>
        </p:spPr>
        <p:txBody>
          <a:bodyPr wrap="none" rtlCol="0">
            <a:spAutoFit/>
          </a:bodyPr>
          <a:lstStyle/>
          <a:p>
            <a:r>
              <a:rPr lang="en-AU" sz="1200" dirty="0">
                <a:solidFill>
                  <a:srgbClr val="0000FF"/>
                </a:solidFill>
              </a:rPr>
              <a:t>work</a:t>
            </a:r>
            <a:r>
              <a:rPr lang="en-AU" sz="1200" dirty="0"/>
              <a:t> is done by the System</a:t>
            </a:r>
          </a:p>
          <a:p>
            <a:r>
              <a:rPr lang="en-AU" sz="1200" dirty="0"/>
              <a:t>on the environment</a:t>
            </a:r>
          </a:p>
        </p:txBody>
      </p:sp>
      <p:sp>
        <p:nvSpPr>
          <p:cNvPr id="12" name="TextBox 11"/>
          <p:cNvSpPr txBox="1"/>
          <p:nvPr/>
        </p:nvSpPr>
        <p:spPr>
          <a:xfrm>
            <a:off x="645459" y="2197043"/>
            <a:ext cx="1080745" cy="246221"/>
          </a:xfrm>
          <a:prstGeom prst="rect">
            <a:avLst/>
          </a:prstGeom>
          <a:noFill/>
        </p:spPr>
        <p:txBody>
          <a:bodyPr wrap="none" rtlCol="0">
            <a:spAutoFit/>
          </a:bodyPr>
          <a:lstStyle/>
          <a:p>
            <a:r>
              <a:rPr lang="en-AU" sz="1000" dirty="0">
                <a:solidFill>
                  <a:schemeClr val="accent6">
                    <a:lumMod val="75000"/>
                  </a:schemeClr>
                </a:solidFill>
              </a:rPr>
              <a:t>system boundary</a:t>
            </a:r>
            <a:endParaRPr lang="en-US" sz="1000" dirty="0">
              <a:solidFill>
                <a:schemeClr val="accent6">
                  <a:lumMod val="75000"/>
                </a:schemeClr>
              </a:solidFill>
            </a:endParaRPr>
          </a:p>
        </p:txBody>
      </p:sp>
      <p:cxnSp>
        <p:nvCxnSpPr>
          <p:cNvPr id="15" name="Straight Arrow Connector 14"/>
          <p:cNvCxnSpPr>
            <a:stCxn id="12" idx="0"/>
            <a:endCxn id="2" idx="4"/>
          </p:cNvCxnSpPr>
          <p:nvPr/>
        </p:nvCxnSpPr>
        <p:spPr>
          <a:xfrm flipV="1">
            <a:off x="1185832" y="1983232"/>
            <a:ext cx="118712" cy="21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3544657860"/>
              </p:ext>
            </p:extLst>
          </p:nvPr>
        </p:nvGraphicFramePr>
        <p:xfrm>
          <a:off x="2504594" y="1311095"/>
          <a:ext cx="939800" cy="304800"/>
        </p:xfrm>
        <a:graphic>
          <a:graphicData uri="http://schemas.openxmlformats.org/presentationml/2006/ole">
            <mc:AlternateContent xmlns:mc="http://schemas.openxmlformats.org/markup-compatibility/2006">
              <mc:Choice xmlns:v="urn:schemas-microsoft-com:vml" Requires="v">
                <p:oleObj spid="_x0000_s63710" name="Equation" r:id="rId10" imgW="939600" imgH="304560" progId="Equation.DSMT4">
                  <p:embed/>
                </p:oleObj>
              </mc:Choice>
              <mc:Fallback>
                <p:oleObj name="Equation" r:id="rId10" imgW="939600" imgH="304560" progId="Equation.DSMT4">
                  <p:embed/>
                  <p:pic>
                    <p:nvPicPr>
                      <p:cNvPr id="0" name=""/>
                      <p:cNvPicPr/>
                      <p:nvPr/>
                    </p:nvPicPr>
                    <p:blipFill>
                      <a:blip r:embed="rId11"/>
                      <a:stretch>
                        <a:fillRect/>
                      </a:stretch>
                    </p:blipFill>
                    <p:spPr>
                      <a:xfrm>
                        <a:off x="2504594" y="1311095"/>
                        <a:ext cx="939800" cy="304800"/>
                      </a:xfrm>
                      <a:prstGeom prst="rect">
                        <a:avLst/>
                      </a:prstGeom>
                    </p:spPr>
                  </p:pic>
                </p:oleObj>
              </mc:Fallback>
            </mc:AlternateContent>
          </a:graphicData>
        </a:graphic>
      </p:graphicFrame>
    </p:spTree>
    <p:extLst>
      <p:ext uri="{BB962C8B-B14F-4D97-AF65-F5344CB8AC3E}">
        <p14:creationId xmlns:p14="http://schemas.microsoft.com/office/powerpoint/2010/main" val="309501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mage result for IMAGES THERMAL CONDUCTION">
            <a:extLst>
              <a:ext uri="{FF2B5EF4-FFF2-40B4-BE49-F238E27FC236}">
                <a16:creationId xmlns:a16="http://schemas.microsoft.com/office/drawing/2014/main" id="{F1F9CEB7-71AF-4BE5-9742-E4E38D0E9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609600"/>
            <a:ext cx="476250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3B81F2-8571-4B34-8260-5A476E978D86}"/>
              </a:ext>
            </a:extLst>
          </p:cNvPr>
          <p:cNvSpPr txBox="1"/>
          <p:nvPr/>
        </p:nvSpPr>
        <p:spPr>
          <a:xfrm>
            <a:off x="955040" y="406400"/>
            <a:ext cx="2641600" cy="1477328"/>
          </a:xfrm>
          <a:prstGeom prst="rect">
            <a:avLst/>
          </a:prstGeom>
          <a:solidFill>
            <a:srgbClr val="FF0000"/>
          </a:solidFill>
          <a:ln>
            <a:solidFill>
              <a:srgbClr val="FF0000"/>
            </a:solidFill>
          </a:ln>
        </p:spPr>
        <p:txBody>
          <a:bodyPr wrap="square" rtlCol="0">
            <a:spAutoFit/>
          </a:bodyPr>
          <a:lstStyle/>
          <a:p>
            <a:pPr algn="ctr"/>
            <a:r>
              <a:rPr lang="en-AU" dirty="0">
                <a:solidFill>
                  <a:srgbClr val="FFFF00"/>
                </a:solidFill>
              </a:rPr>
              <a:t>HEAT </a:t>
            </a:r>
            <a:r>
              <a:rPr lang="en-AU" i="1" dirty="0">
                <a:solidFill>
                  <a:srgbClr val="FFFF00"/>
                </a:solidFill>
                <a:latin typeface="Times New Roman" panose="02020603050405020304" pitchFamily="18" charset="0"/>
                <a:cs typeface="Times New Roman" panose="02020603050405020304" pitchFamily="18" charset="0"/>
              </a:rPr>
              <a:t>Q</a:t>
            </a:r>
            <a:r>
              <a:rPr lang="en-AU" dirty="0">
                <a:solidFill>
                  <a:srgbClr val="FFFF00"/>
                </a:solidFill>
              </a:rPr>
              <a:t>: energy transferred spontaneously from the higher temperature region to the lower temperature region</a:t>
            </a:r>
            <a:endParaRPr lang="en-US" dirty="0">
              <a:solidFill>
                <a:srgbClr val="FFFF00"/>
              </a:solidFill>
            </a:endParaRPr>
          </a:p>
        </p:txBody>
      </p:sp>
      <p:sp>
        <p:nvSpPr>
          <p:cNvPr id="5" name="TextBox 4">
            <a:extLst>
              <a:ext uri="{FF2B5EF4-FFF2-40B4-BE49-F238E27FC236}">
                <a16:creationId xmlns:a16="http://schemas.microsoft.com/office/drawing/2014/main" id="{A23BA4F0-32E3-4E59-9F32-09ACE33D9DE5}"/>
              </a:ext>
            </a:extLst>
          </p:cNvPr>
          <p:cNvSpPr txBox="1"/>
          <p:nvPr/>
        </p:nvSpPr>
        <p:spPr>
          <a:xfrm>
            <a:off x="312928" y="1560576"/>
            <a:ext cx="484428" cy="369332"/>
          </a:xfrm>
          <a:prstGeom prst="rect">
            <a:avLst/>
          </a:prstGeom>
          <a:noFill/>
        </p:spPr>
        <p:txBody>
          <a:bodyPr wrap="none" rtlCol="0">
            <a:spAutoFit/>
          </a:bodyPr>
          <a:lstStyle/>
          <a:p>
            <a:r>
              <a:rPr lang="en-AU" b="1" i="1" dirty="0">
                <a:solidFill>
                  <a:srgbClr val="FF0000"/>
                </a:solidFill>
                <a:latin typeface="Baskerville Old Face" panose="02020602080505020303" pitchFamily="18" charset="0"/>
              </a:rPr>
              <a:t>hot</a:t>
            </a:r>
            <a:endParaRPr lang="en-US" b="1" i="1" dirty="0">
              <a:solidFill>
                <a:srgbClr val="FF0000"/>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6EB51047-C407-4B07-9323-E16E2BCF634C}"/>
              </a:ext>
            </a:extLst>
          </p:cNvPr>
          <p:cNvSpPr txBox="1"/>
          <p:nvPr/>
        </p:nvSpPr>
        <p:spPr>
          <a:xfrm>
            <a:off x="3913632" y="1564640"/>
            <a:ext cx="577081" cy="369332"/>
          </a:xfrm>
          <a:prstGeom prst="rect">
            <a:avLst/>
          </a:prstGeom>
          <a:noFill/>
        </p:spPr>
        <p:txBody>
          <a:bodyPr wrap="none" rtlCol="0">
            <a:spAutoFit/>
          </a:bodyPr>
          <a:lstStyle/>
          <a:p>
            <a:r>
              <a:rPr lang="en-AU" i="1" dirty="0">
                <a:solidFill>
                  <a:srgbClr val="00B0F0"/>
                </a:solidFill>
              </a:rPr>
              <a:t>cold</a:t>
            </a:r>
            <a:endParaRPr lang="en-US" i="1" dirty="0">
              <a:solidFill>
                <a:srgbClr val="00B0F0"/>
              </a:solidFill>
            </a:endParaRPr>
          </a:p>
        </p:txBody>
      </p:sp>
      <p:graphicFrame>
        <p:nvGraphicFramePr>
          <p:cNvPr id="7" name="Object 6">
            <a:extLst>
              <a:ext uri="{FF2B5EF4-FFF2-40B4-BE49-F238E27FC236}">
                <a16:creationId xmlns:a16="http://schemas.microsoft.com/office/drawing/2014/main" id="{F763FFE7-850F-429F-BFB3-EAD302C4469F}"/>
              </a:ext>
            </a:extLst>
          </p:cNvPr>
          <p:cNvGraphicFramePr>
            <a:graphicFrameLocks noChangeAspect="1"/>
          </p:cNvGraphicFramePr>
          <p:nvPr>
            <p:extLst>
              <p:ext uri="{D42A27DB-BD31-4B8C-83A1-F6EECF244321}">
                <p14:modId xmlns:p14="http://schemas.microsoft.com/office/powerpoint/2010/main" val="1296436709"/>
              </p:ext>
            </p:extLst>
          </p:nvPr>
        </p:nvGraphicFramePr>
        <p:xfrm>
          <a:off x="1749489" y="2043748"/>
          <a:ext cx="190500" cy="241300"/>
        </p:xfrm>
        <a:graphic>
          <a:graphicData uri="http://schemas.openxmlformats.org/presentationml/2006/ole">
            <mc:AlternateContent xmlns:mc="http://schemas.openxmlformats.org/markup-compatibility/2006">
              <mc:Choice xmlns:v="urn:schemas-microsoft-com:vml" Requires="v">
                <p:oleObj spid="_x0000_s72708" name="Equation" r:id="rId4" imgW="190440" imgH="241200" progId="Equation.DSMT4">
                  <p:embed/>
                </p:oleObj>
              </mc:Choice>
              <mc:Fallback>
                <p:oleObj name="Equation" r:id="rId4" imgW="190440" imgH="241200" progId="Equation.DSMT4">
                  <p:embed/>
                  <p:pic>
                    <p:nvPicPr>
                      <p:cNvPr id="0" name=""/>
                      <p:cNvPicPr/>
                      <p:nvPr/>
                    </p:nvPicPr>
                    <p:blipFill>
                      <a:blip r:embed="rId5"/>
                      <a:stretch>
                        <a:fillRect/>
                      </a:stretch>
                    </p:blipFill>
                    <p:spPr>
                      <a:xfrm>
                        <a:off x="1749489" y="2043748"/>
                        <a:ext cx="190500" cy="241300"/>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5E9F7E4C-3934-475A-B50A-ECAAA472333C}"/>
              </a:ext>
            </a:extLst>
          </p:cNvPr>
          <p:cNvSpPr/>
          <p:nvPr/>
        </p:nvSpPr>
        <p:spPr>
          <a:xfrm>
            <a:off x="2011680" y="2076704"/>
            <a:ext cx="617728" cy="15036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16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9232" y="601471"/>
            <a:ext cx="1308608" cy="752983"/>
            <a:chOff x="1016000" y="1698625"/>
            <a:chExt cx="1670050" cy="1098550"/>
          </a:xfrm>
        </p:grpSpPr>
        <p:pic>
          <p:nvPicPr>
            <p:cNvPr id="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698625"/>
              <a:ext cx="16700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7"/>
            <p:cNvSpPr>
              <a:spLocks noChangeArrowheads="1"/>
            </p:cNvSpPr>
            <p:nvPr/>
          </p:nvSpPr>
          <p:spPr bwMode="auto">
            <a:xfrm>
              <a:off x="1557338" y="1793875"/>
              <a:ext cx="544512" cy="2587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547799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53975" y="109538"/>
            <a:ext cx="8683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800" i="1">
                <a:solidFill>
                  <a:srgbClr val="FF0066"/>
                </a:solidFill>
              </a:rPr>
              <a:t>Identify / Setup</a:t>
            </a:r>
          </a:p>
        </p:txBody>
      </p:sp>
      <p:sp>
        <p:nvSpPr>
          <p:cNvPr id="35" name="Line 5"/>
          <p:cNvSpPr>
            <a:spLocks noChangeShapeType="1"/>
          </p:cNvSpPr>
          <p:nvPr/>
        </p:nvSpPr>
        <p:spPr bwMode="auto">
          <a:xfrm>
            <a:off x="269875" y="444500"/>
            <a:ext cx="0" cy="7207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6"/>
          <p:cNvSpPr>
            <a:spLocks noChangeShapeType="1"/>
          </p:cNvSpPr>
          <p:nvPr/>
        </p:nvSpPr>
        <p:spPr bwMode="auto">
          <a:xfrm>
            <a:off x="917575" y="444500"/>
            <a:ext cx="0" cy="7207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7"/>
          <p:cNvSpPr>
            <a:spLocks noChangeShapeType="1"/>
          </p:cNvSpPr>
          <p:nvPr/>
        </p:nvSpPr>
        <p:spPr bwMode="auto">
          <a:xfrm>
            <a:off x="269875" y="1127125"/>
            <a:ext cx="6477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Rectangle 8"/>
          <p:cNvSpPr>
            <a:spLocks noChangeArrowheads="1"/>
          </p:cNvSpPr>
          <p:nvPr/>
        </p:nvSpPr>
        <p:spPr bwMode="auto">
          <a:xfrm>
            <a:off x="269875" y="588963"/>
            <a:ext cx="647700" cy="50323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0" name="Text Box 9"/>
          <p:cNvSpPr txBox="1">
            <a:spLocks noChangeArrowheads="1"/>
          </p:cNvSpPr>
          <p:nvPr/>
        </p:nvSpPr>
        <p:spPr bwMode="auto">
          <a:xfrm>
            <a:off x="414338" y="663575"/>
            <a:ext cx="3413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H</a:t>
            </a:r>
          </a:p>
        </p:txBody>
      </p:sp>
      <p:sp>
        <p:nvSpPr>
          <p:cNvPr id="41" name="Text Box 10"/>
          <p:cNvSpPr txBox="1">
            <a:spLocks noChangeArrowheads="1"/>
          </p:cNvSpPr>
          <p:nvPr/>
        </p:nvSpPr>
        <p:spPr bwMode="auto">
          <a:xfrm>
            <a:off x="198438" y="1597025"/>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C</a:t>
            </a:r>
          </a:p>
        </p:txBody>
      </p:sp>
      <p:sp>
        <p:nvSpPr>
          <p:cNvPr id="42" name="Line 11"/>
          <p:cNvSpPr>
            <a:spLocks noChangeShapeType="1"/>
          </p:cNvSpPr>
          <p:nvPr/>
        </p:nvSpPr>
        <p:spPr bwMode="auto">
          <a:xfrm flipH="1">
            <a:off x="485775" y="1020763"/>
            <a:ext cx="287338" cy="503237"/>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Text Box 12"/>
          <p:cNvSpPr txBox="1">
            <a:spLocks noChangeArrowheads="1"/>
          </p:cNvSpPr>
          <p:nvPr/>
        </p:nvSpPr>
        <p:spPr bwMode="auto">
          <a:xfrm>
            <a:off x="630238" y="1249363"/>
            <a:ext cx="2936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solidFill>
                  <a:srgbClr val="0000FF"/>
                </a:solidFill>
                <a:latin typeface="Times New Roman" panose="02020603050405020304" pitchFamily="18" charset="0"/>
              </a:rPr>
              <a:t>Q</a:t>
            </a:r>
          </a:p>
        </p:txBody>
      </p:sp>
      <p:sp>
        <p:nvSpPr>
          <p:cNvPr id="59" name="Rectangle 13"/>
          <p:cNvSpPr>
            <a:spLocks noChangeArrowheads="1"/>
          </p:cNvSpPr>
          <p:nvPr/>
        </p:nvSpPr>
        <p:spPr bwMode="auto">
          <a:xfrm>
            <a:off x="1638300" y="228600"/>
            <a:ext cx="283368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b="1" dirty="0"/>
              <a:t>temperature  </a:t>
            </a:r>
            <a:r>
              <a:rPr lang="en-US" altLang="en-US" sz="1200" b="1" i="1" dirty="0">
                <a:latin typeface="Times New Roman" panose="02020603050405020304" pitchFamily="18" charset="0"/>
              </a:rPr>
              <a:t>T    </a:t>
            </a:r>
            <a:r>
              <a:rPr lang="en-US" altLang="en-US" sz="1200" b="1" dirty="0"/>
              <a:t>(K)</a:t>
            </a:r>
          </a:p>
          <a:p>
            <a:pPr eaLnBrk="1" hangingPunct="1">
              <a:spcBef>
                <a:spcPct val="0"/>
              </a:spcBef>
              <a:buFontTx/>
              <a:buNone/>
            </a:pPr>
            <a:endParaRPr lang="en-US" altLang="en-US" sz="1200" b="1" dirty="0"/>
          </a:p>
          <a:p>
            <a:pPr eaLnBrk="1" hangingPunct="1">
              <a:spcBef>
                <a:spcPct val="0"/>
              </a:spcBef>
              <a:buFontTx/>
              <a:buNone/>
            </a:pPr>
            <a:r>
              <a:rPr lang="en-US" altLang="en-US" sz="1200" b="1" dirty="0"/>
              <a:t>heat   </a:t>
            </a:r>
            <a:r>
              <a:rPr lang="en-US" altLang="en-US" sz="1200" b="1" i="1" dirty="0">
                <a:latin typeface="Times New Roman" panose="02020603050405020304" pitchFamily="18" charset="0"/>
              </a:rPr>
              <a:t>Q</a:t>
            </a:r>
            <a:r>
              <a:rPr lang="en-US" altLang="en-US" sz="1200" b="1" dirty="0"/>
              <a:t>  (J)</a:t>
            </a:r>
          </a:p>
          <a:p>
            <a:pPr eaLnBrk="1" hangingPunct="1">
              <a:spcBef>
                <a:spcPct val="0"/>
              </a:spcBef>
              <a:buFontTx/>
              <a:buNone/>
            </a:pPr>
            <a:endParaRPr lang="en-US" altLang="en-US" sz="1200" b="1" dirty="0"/>
          </a:p>
          <a:p>
            <a:pPr eaLnBrk="1" hangingPunct="1">
              <a:spcBef>
                <a:spcPct val="0"/>
              </a:spcBef>
              <a:buFontTx/>
              <a:buNone/>
            </a:pPr>
            <a:r>
              <a:rPr lang="en-US" altLang="en-US" sz="1200" b="1" dirty="0"/>
              <a:t>work   </a:t>
            </a:r>
            <a:r>
              <a:rPr lang="en-US" altLang="en-US" sz="1200" b="1" i="1" dirty="0">
                <a:latin typeface="Times New Roman" panose="02020603050405020304" pitchFamily="18" charset="0"/>
              </a:rPr>
              <a:t>W</a:t>
            </a:r>
            <a:r>
              <a:rPr lang="en-US" altLang="en-US" sz="1200" b="1" dirty="0"/>
              <a:t>  (J)</a:t>
            </a:r>
          </a:p>
          <a:p>
            <a:pPr eaLnBrk="1" hangingPunct="1">
              <a:spcBef>
                <a:spcPct val="0"/>
              </a:spcBef>
              <a:buFontTx/>
              <a:buNone/>
            </a:pPr>
            <a:endParaRPr lang="en-US" altLang="en-US" sz="1200" b="1" dirty="0"/>
          </a:p>
          <a:p>
            <a:pPr eaLnBrk="1" hangingPunct="1">
              <a:spcBef>
                <a:spcPct val="0"/>
              </a:spcBef>
              <a:buFontTx/>
              <a:buNone/>
            </a:pPr>
            <a:r>
              <a:rPr lang="en-US" altLang="en-US" sz="1200" b="1" dirty="0"/>
              <a:t>internal energy   </a:t>
            </a:r>
            <a:r>
              <a:rPr lang="en-US" altLang="en-US" sz="1200" b="1" i="1" dirty="0">
                <a:latin typeface="Times New Roman" panose="02020603050405020304" pitchFamily="18" charset="0"/>
              </a:rPr>
              <a:t>U</a:t>
            </a:r>
            <a:r>
              <a:rPr lang="en-US" altLang="en-US" sz="1200" b="1" dirty="0"/>
              <a:t>  (J)</a:t>
            </a:r>
          </a:p>
          <a:p>
            <a:pPr eaLnBrk="1" hangingPunct="1">
              <a:spcBef>
                <a:spcPct val="0"/>
              </a:spcBef>
              <a:buFontTx/>
              <a:buNone/>
            </a:pPr>
            <a:endParaRPr lang="en-US" altLang="en-US" sz="1200" b="1" dirty="0"/>
          </a:p>
          <a:p>
            <a:pPr eaLnBrk="1" hangingPunct="1">
              <a:spcBef>
                <a:spcPct val="0"/>
              </a:spcBef>
              <a:buFontTx/>
              <a:buNone/>
            </a:pPr>
            <a:r>
              <a:rPr lang="en-US" altLang="en-US" sz="1200" b="1" dirty="0"/>
              <a:t>thermal equilibrium</a:t>
            </a:r>
          </a:p>
          <a:p>
            <a:pPr eaLnBrk="1" hangingPunct="1">
              <a:spcBef>
                <a:spcPct val="0"/>
              </a:spcBef>
              <a:buFontTx/>
              <a:buNone/>
            </a:pPr>
            <a:endParaRPr lang="en-US" altLang="en-US" sz="1200" b="1" dirty="0"/>
          </a:p>
          <a:p>
            <a:pPr eaLnBrk="1" hangingPunct="1">
              <a:spcBef>
                <a:spcPct val="0"/>
              </a:spcBef>
              <a:buFontTx/>
              <a:buNone/>
            </a:pPr>
            <a:r>
              <a:rPr lang="en-US" altLang="en-US" sz="1200" b="1" dirty="0"/>
              <a:t>0</a:t>
            </a:r>
            <a:r>
              <a:rPr lang="en-US" altLang="en-US" sz="1200" b="1" baseline="30000" dirty="0"/>
              <a:t>th</a:t>
            </a:r>
            <a:r>
              <a:rPr lang="en-US" altLang="en-US" sz="1200" b="1" dirty="0"/>
              <a:t> law    1</a:t>
            </a:r>
            <a:r>
              <a:rPr lang="en-US" altLang="en-US" sz="1200" b="1" baseline="30000" dirty="0"/>
              <a:t>st</a:t>
            </a:r>
            <a:r>
              <a:rPr lang="en-US" altLang="en-US" sz="1200" b="1" dirty="0"/>
              <a:t> law    2</a:t>
            </a:r>
            <a:r>
              <a:rPr lang="en-US" altLang="en-US" sz="1200" b="1" baseline="30000" dirty="0"/>
              <a:t>nd</a:t>
            </a:r>
            <a:r>
              <a:rPr lang="en-US" altLang="en-US" sz="1200" b="1" dirty="0"/>
              <a:t> law</a:t>
            </a:r>
            <a:endParaRPr lang="en-US" altLang="en-US" sz="1200" dirty="0"/>
          </a:p>
        </p:txBody>
      </p:sp>
      <p:sp>
        <p:nvSpPr>
          <p:cNvPr id="63" name="Text Box 14"/>
          <p:cNvSpPr txBox="1">
            <a:spLocks noChangeArrowheads="1"/>
          </p:cNvSpPr>
          <p:nvPr/>
        </p:nvSpPr>
        <p:spPr bwMode="auto">
          <a:xfrm>
            <a:off x="198438" y="1884363"/>
            <a:ext cx="1060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a:t>surroundings</a:t>
            </a:r>
          </a:p>
        </p:txBody>
      </p:sp>
    </p:spTree>
    <p:extLst>
      <p:ext uri="{BB962C8B-B14F-4D97-AF65-F5344CB8AC3E}">
        <p14:creationId xmlns:p14="http://schemas.microsoft.com/office/powerpoint/2010/main" val="3129118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
          <p:cNvSpPr txBox="1">
            <a:spLocks noChangeArrowheads="1"/>
          </p:cNvSpPr>
          <p:nvPr/>
        </p:nvSpPr>
        <p:spPr bwMode="auto">
          <a:xfrm>
            <a:off x="269875" y="84138"/>
            <a:ext cx="66833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800" i="1">
                <a:solidFill>
                  <a:srgbClr val="FF0000"/>
                </a:solidFill>
              </a:rPr>
              <a:t>2. Execute</a:t>
            </a:r>
          </a:p>
        </p:txBody>
      </p:sp>
      <p:grpSp>
        <p:nvGrpSpPr>
          <p:cNvPr id="31" name="Group 3"/>
          <p:cNvGrpSpPr>
            <a:grpSpLocks/>
          </p:cNvGrpSpPr>
          <p:nvPr/>
        </p:nvGrpSpPr>
        <p:grpSpPr bwMode="auto">
          <a:xfrm>
            <a:off x="269875" y="444500"/>
            <a:ext cx="647700" cy="720725"/>
            <a:chOff x="170" y="280"/>
            <a:chExt cx="408" cy="454"/>
          </a:xfrm>
        </p:grpSpPr>
        <p:sp>
          <p:nvSpPr>
            <p:cNvPr id="32" name="Line 4"/>
            <p:cNvSpPr>
              <a:spLocks noChangeShapeType="1"/>
            </p:cNvSpPr>
            <p:nvPr/>
          </p:nvSpPr>
          <p:spPr bwMode="auto">
            <a:xfrm>
              <a:off x="170" y="280"/>
              <a:ext cx="0" cy="4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5"/>
            <p:cNvSpPr>
              <a:spLocks noChangeShapeType="1"/>
            </p:cNvSpPr>
            <p:nvPr/>
          </p:nvSpPr>
          <p:spPr bwMode="auto">
            <a:xfrm>
              <a:off x="578" y="280"/>
              <a:ext cx="0" cy="4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6"/>
            <p:cNvSpPr>
              <a:spLocks noChangeShapeType="1"/>
            </p:cNvSpPr>
            <p:nvPr/>
          </p:nvSpPr>
          <p:spPr bwMode="auto">
            <a:xfrm>
              <a:off x="170" y="710"/>
              <a:ext cx="40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Rectangle 7"/>
            <p:cNvSpPr>
              <a:spLocks noChangeArrowheads="1"/>
            </p:cNvSpPr>
            <p:nvPr/>
          </p:nvSpPr>
          <p:spPr bwMode="auto">
            <a:xfrm>
              <a:off x="170" y="371"/>
              <a:ext cx="408" cy="31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36" name="Text Box 8"/>
            <p:cNvSpPr txBox="1">
              <a:spLocks noChangeArrowheads="1"/>
            </p:cNvSpPr>
            <p:nvPr/>
          </p:nvSpPr>
          <p:spPr bwMode="auto">
            <a:xfrm>
              <a:off x="261" y="418"/>
              <a:ext cx="21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H</a:t>
              </a:r>
            </a:p>
          </p:txBody>
        </p:sp>
      </p:grpSp>
      <p:sp>
        <p:nvSpPr>
          <p:cNvPr id="37" name="Text Box 9"/>
          <p:cNvSpPr txBox="1">
            <a:spLocks noChangeArrowheads="1"/>
          </p:cNvSpPr>
          <p:nvPr/>
        </p:nvSpPr>
        <p:spPr bwMode="auto">
          <a:xfrm>
            <a:off x="198438" y="1597025"/>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C</a:t>
            </a:r>
          </a:p>
        </p:txBody>
      </p:sp>
      <p:sp>
        <p:nvSpPr>
          <p:cNvPr id="38" name="Line 10"/>
          <p:cNvSpPr>
            <a:spLocks noChangeShapeType="1"/>
          </p:cNvSpPr>
          <p:nvPr/>
        </p:nvSpPr>
        <p:spPr bwMode="auto">
          <a:xfrm flipH="1">
            <a:off x="485775" y="1020763"/>
            <a:ext cx="287338" cy="5032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Text Box 11"/>
          <p:cNvSpPr txBox="1">
            <a:spLocks noChangeArrowheads="1"/>
          </p:cNvSpPr>
          <p:nvPr/>
        </p:nvSpPr>
        <p:spPr bwMode="auto">
          <a:xfrm>
            <a:off x="630238" y="1249363"/>
            <a:ext cx="2936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rgbClr val="FF0000"/>
                </a:solidFill>
                <a:latin typeface="Times New Roman" panose="02020603050405020304" pitchFamily="18" charset="0"/>
              </a:rPr>
              <a:t>Q</a:t>
            </a:r>
          </a:p>
        </p:txBody>
      </p:sp>
      <p:sp>
        <p:nvSpPr>
          <p:cNvPr id="43" name="Text Box 12"/>
          <p:cNvSpPr txBox="1">
            <a:spLocks noChangeArrowheads="1"/>
          </p:cNvSpPr>
          <p:nvPr/>
        </p:nvSpPr>
        <p:spPr bwMode="auto">
          <a:xfrm>
            <a:off x="1349375" y="84138"/>
            <a:ext cx="302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dirty="0"/>
              <a:t>(</a:t>
            </a:r>
            <a:r>
              <a:rPr lang="en-US" altLang="en-US" sz="1200" dirty="0" err="1"/>
              <a:t>i</a:t>
            </a:r>
            <a:r>
              <a:rPr lang="en-US" altLang="en-US" sz="1200" dirty="0"/>
              <a:t>) </a:t>
            </a:r>
            <a:r>
              <a:rPr lang="en-US" altLang="en-US" sz="1200" b="1" dirty="0">
                <a:solidFill>
                  <a:srgbClr val="FF0000"/>
                </a:solidFill>
              </a:rPr>
              <a:t>Temperature </a:t>
            </a:r>
            <a:r>
              <a:rPr lang="en-US" altLang="en-US" sz="1200" b="1" i="1" dirty="0">
                <a:solidFill>
                  <a:srgbClr val="FF0000"/>
                </a:solidFill>
                <a:latin typeface="Times New Roman" panose="02020603050405020304" pitchFamily="18" charset="0"/>
              </a:rPr>
              <a:t>T</a:t>
            </a:r>
            <a:r>
              <a:rPr lang="en-US" altLang="en-US" sz="1200" dirty="0"/>
              <a:t> – measure of hot/cold as determined by a temperature scale</a:t>
            </a:r>
          </a:p>
        </p:txBody>
      </p:sp>
      <p:sp>
        <p:nvSpPr>
          <p:cNvPr id="44" name="Line 13"/>
          <p:cNvSpPr>
            <a:spLocks noChangeShapeType="1"/>
          </p:cNvSpPr>
          <p:nvPr/>
        </p:nvSpPr>
        <p:spPr bwMode="auto">
          <a:xfrm>
            <a:off x="1493838" y="1092200"/>
            <a:ext cx="230505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14"/>
          <p:cNvSpPr txBox="1">
            <a:spLocks noChangeArrowheads="1"/>
          </p:cNvSpPr>
          <p:nvPr/>
        </p:nvSpPr>
        <p:spPr bwMode="auto">
          <a:xfrm>
            <a:off x="1473200" y="754063"/>
            <a:ext cx="2387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a:t>hot                                        cold</a:t>
            </a:r>
          </a:p>
        </p:txBody>
      </p:sp>
      <p:sp>
        <p:nvSpPr>
          <p:cNvPr id="46" name="Line 15"/>
          <p:cNvSpPr>
            <a:spLocks noChangeShapeType="1"/>
          </p:cNvSpPr>
          <p:nvPr/>
        </p:nvSpPr>
        <p:spPr bwMode="auto">
          <a:xfrm>
            <a:off x="1998663" y="8763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Text Box 16"/>
          <p:cNvSpPr txBox="1">
            <a:spLocks noChangeArrowheads="1"/>
          </p:cNvSpPr>
          <p:nvPr/>
        </p:nvSpPr>
        <p:spPr bwMode="auto">
          <a:xfrm>
            <a:off x="2357438" y="733425"/>
            <a:ext cx="303212" cy="2841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Q</a:t>
            </a:r>
          </a:p>
        </p:txBody>
      </p:sp>
      <p:sp>
        <p:nvSpPr>
          <p:cNvPr id="48" name="Text Box 17"/>
          <p:cNvSpPr txBox="1">
            <a:spLocks noChangeArrowheads="1"/>
          </p:cNvSpPr>
          <p:nvPr/>
        </p:nvSpPr>
        <p:spPr bwMode="auto">
          <a:xfrm>
            <a:off x="3294063" y="1165225"/>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C</a:t>
            </a:r>
          </a:p>
        </p:txBody>
      </p:sp>
      <p:sp>
        <p:nvSpPr>
          <p:cNvPr id="49" name="Text Box 18"/>
          <p:cNvSpPr txBox="1">
            <a:spLocks noChangeArrowheads="1"/>
          </p:cNvSpPr>
          <p:nvPr/>
        </p:nvSpPr>
        <p:spPr bwMode="auto">
          <a:xfrm>
            <a:off x="1638300" y="1165225"/>
            <a:ext cx="3413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i="1">
                <a:latin typeface="Times New Roman" panose="02020603050405020304" pitchFamily="18" charset="0"/>
              </a:rPr>
              <a:t>T</a:t>
            </a:r>
            <a:r>
              <a:rPr lang="en-US" altLang="en-US" sz="1200" i="1" baseline="-25000">
                <a:latin typeface="Times New Roman" panose="02020603050405020304" pitchFamily="18" charset="0"/>
              </a:rPr>
              <a:t>H</a:t>
            </a:r>
          </a:p>
        </p:txBody>
      </p:sp>
      <p:sp>
        <p:nvSpPr>
          <p:cNvPr id="50" name="Text Box 19"/>
          <p:cNvSpPr txBox="1">
            <a:spLocks noChangeArrowheads="1"/>
          </p:cNvSpPr>
          <p:nvPr/>
        </p:nvSpPr>
        <p:spPr bwMode="auto">
          <a:xfrm>
            <a:off x="2409825" y="1112838"/>
            <a:ext cx="273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a:t>&gt;</a:t>
            </a:r>
          </a:p>
        </p:txBody>
      </p:sp>
      <p:sp>
        <p:nvSpPr>
          <p:cNvPr id="51" name="Text Box 20"/>
          <p:cNvSpPr txBox="1">
            <a:spLocks noChangeArrowheads="1"/>
          </p:cNvSpPr>
          <p:nvPr/>
        </p:nvSpPr>
        <p:spPr bwMode="auto">
          <a:xfrm>
            <a:off x="1349375" y="1381125"/>
            <a:ext cx="30956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dirty="0"/>
              <a:t>(ii) </a:t>
            </a:r>
            <a:r>
              <a:rPr lang="en-US" altLang="en-US" sz="1200" b="1" dirty="0">
                <a:solidFill>
                  <a:srgbClr val="FF0000"/>
                </a:solidFill>
              </a:rPr>
              <a:t>Heat </a:t>
            </a:r>
            <a:r>
              <a:rPr lang="en-US" altLang="en-US" sz="1200" b="1" i="1" dirty="0">
                <a:solidFill>
                  <a:srgbClr val="FF0000"/>
                </a:solidFill>
                <a:latin typeface="Times New Roman" panose="02020603050405020304" pitchFamily="18" charset="0"/>
              </a:rPr>
              <a:t>Q</a:t>
            </a:r>
            <a:r>
              <a:rPr lang="en-US" altLang="en-US" sz="1200" dirty="0">
                <a:solidFill>
                  <a:srgbClr val="FF0000"/>
                </a:solidFill>
              </a:rPr>
              <a:t>   </a:t>
            </a:r>
            <a:r>
              <a:rPr lang="en-US" altLang="en-US" sz="1200" dirty="0"/>
              <a:t>energy transferred spontaneously due to a temperature difference (hot to cold) </a:t>
            </a:r>
            <a:r>
              <a:rPr lang="en-US" altLang="en-US" sz="1200" i="1" dirty="0">
                <a:solidFill>
                  <a:srgbClr val="7030A0"/>
                </a:solidFill>
              </a:rPr>
              <a:t>2</a:t>
            </a:r>
            <a:r>
              <a:rPr lang="en-US" altLang="en-US" sz="1200" i="1" baseline="30000" dirty="0">
                <a:solidFill>
                  <a:srgbClr val="7030A0"/>
                </a:solidFill>
              </a:rPr>
              <a:t>nd</a:t>
            </a:r>
            <a:r>
              <a:rPr lang="en-US" altLang="en-US" sz="1200" i="1" dirty="0">
                <a:solidFill>
                  <a:srgbClr val="7030A0"/>
                </a:solidFill>
              </a:rPr>
              <a:t> Law</a:t>
            </a:r>
            <a:r>
              <a:rPr lang="en-US" altLang="en-US" sz="1200" dirty="0">
                <a:solidFill>
                  <a:srgbClr val="7030A0"/>
                </a:solidFill>
              </a:rPr>
              <a:t>  </a:t>
            </a:r>
          </a:p>
        </p:txBody>
      </p:sp>
      <p:sp>
        <p:nvSpPr>
          <p:cNvPr id="52" name="Text Box 21"/>
          <p:cNvSpPr txBox="1">
            <a:spLocks noChangeArrowheads="1"/>
          </p:cNvSpPr>
          <p:nvPr/>
        </p:nvSpPr>
        <p:spPr bwMode="auto">
          <a:xfrm>
            <a:off x="1349375" y="2159000"/>
            <a:ext cx="987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200"/>
              <a:t>(iii) </a:t>
            </a:r>
            <a:r>
              <a:rPr lang="en-US" altLang="en-US" sz="1200" b="1">
                <a:solidFill>
                  <a:srgbClr val="0000FF"/>
                </a:solidFill>
              </a:rPr>
              <a:t>Work </a:t>
            </a:r>
            <a:r>
              <a:rPr lang="en-US" altLang="en-US" sz="1200" b="1" i="1">
                <a:solidFill>
                  <a:srgbClr val="0000FF"/>
                </a:solidFill>
                <a:latin typeface="Times New Roman" panose="02020603050405020304" pitchFamily="18" charset="0"/>
              </a:rPr>
              <a:t>W</a:t>
            </a:r>
            <a:endParaRPr lang="en-US" altLang="en-US" sz="1200"/>
          </a:p>
        </p:txBody>
      </p:sp>
      <p:graphicFrame>
        <p:nvGraphicFramePr>
          <p:cNvPr id="56" name="Object 22"/>
          <p:cNvGraphicFramePr>
            <a:graphicFrameLocks noChangeAspect="1"/>
          </p:cNvGraphicFramePr>
          <p:nvPr/>
        </p:nvGraphicFramePr>
        <p:xfrm>
          <a:off x="2430463" y="2130425"/>
          <a:ext cx="850900" cy="330200"/>
        </p:xfrm>
        <a:graphic>
          <a:graphicData uri="http://schemas.openxmlformats.org/presentationml/2006/ole">
            <mc:AlternateContent xmlns:mc="http://schemas.openxmlformats.org/markup-compatibility/2006">
              <mc:Choice xmlns:v="urn:schemas-microsoft-com:vml" Requires="v">
                <p:oleObj spid="_x0000_s51672" name="Equation" r:id="rId3" imgW="850531" imgH="330057" progId="Equation.DSMT4">
                  <p:embed/>
                </p:oleObj>
              </mc:Choice>
              <mc:Fallback>
                <p:oleObj name="Equation" r:id="rId3" imgW="850531" imgH="330057" progId="Equation.DSMT4">
                  <p:embed/>
                  <p:pic>
                    <p:nvPicPr>
                      <p:cNvPr id="4302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130425"/>
                        <a:ext cx="850900" cy="3302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 Box 23"/>
          <p:cNvSpPr txBox="1">
            <a:spLocks noChangeArrowheads="1"/>
          </p:cNvSpPr>
          <p:nvPr/>
        </p:nvSpPr>
        <p:spPr bwMode="auto">
          <a:xfrm>
            <a:off x="1349375" y="2505075"/>
            <a:ext cx="30241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000"/>
              <a:t>Change in volume of coffee is negligible </a:t>
            </a:r>
            <a:r>
              <a:rPr lang="en-US" altLang="en-US" sz="1000">
                <a:sym typeface="Symbol" panose="05050102010706020507" pitchFamily="18" charset="2"/>
              </a:rPr>
              <a:t></a:t>
            </a:r>
            <a:r>
              <a:rPr lang="en-US" altLang="en-US" sz="1000"/>
              <a:t> </a:t>
            </a:r>
            <a:r>
              <a:rPr lang="en-US" altLang="en-US" sz="1000" b="1" i="1">
                <a:solidFill>
                  <a:srgbClr val="0000FF"/>
                </a:solidFill>
                <a:latin typeface="Times New Roman" panose="02020603050405020304" pitchFamily="18" charset="0"/>
              </a:rPr>
              <a:t>W</a:t>
            </a:r>
            <a:r>
              <a:rPr lang="en-US" altLang="en-US" sz="1000" b="1">
                <a:solidFill>
                  <a:srgbClr val="0000FF"/>
                </a:solidFill>
              </a:rPr>
              <a:t> = 0</a:t>
            </a:r>
          </a:p>
        </p:txBody>
      </p:sp>
    </p:spTree>
    <p:extLst>
      <p:ext uri="{BB962C8B-B14F-4D97-AF65-F5344CB8AC3E}">
        <p14:creationId xmlns:p14="http://schemas.microsoft.com/office/powerpoint/2010/main" val="786875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141288" y="55563"/>
            <a:ext cx="1618807" cy="22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spcBef>
                <a:spcPct val="20000"/>
              </a:spcBef>
              <a:buChar char="•"/>
              <a:defRPr sz="1500">
                <a:solidFill>
                  <a:schemeClr val="tx1"/>
                </a:solidFill>
                <a:latin typeface="Arial" panose="020B0604020202020204" pitchFamily="34" charset="0"/>
              </a:defRPr>
            </a:lvl1pPr>
            <a:lvl2pPr marL="217488" indent="-136525" defTabSz="434975">
              <a:spcBef>
                <a:spcPct val="20000"/>
              </a:spcBef>
              <a:buChar char="–"/>
              <a:defRPr sz="1300">
                <a:solidFill>
                  <a:schemeClr val="tx1"/>
                </a:solidFill>
                <a:latin typeface="Arial" panose="020B0604020202020204" pitchFamily="34" charset="0"/>
              </a:defRPr>
            </a:lvl2pPr>
            <a:lvl3pPr marL="434975" indent="-109538" defTabSz="434975">
              <a:spcBef>
                <a:spcPct val="20000"/>
              </a:spcBef>
              <a:buChar char="•"/>
              <a:defRPr sz="1100">
                <a:solidFill>
                  <a:schemeClr val="tx1"/>
                </a:solidFill>
                <a:latin typeface="Arial" panose="020B0604020202020204" pitchFamily="34" charset="0"/>
              </a:defRPr>
            </a:lvl3pPr>
            <a:lvl4pPr marL="652463" indent="-109538" defTabSz="434975">
              <a:spcBef>
                <a:spcPct val="20000"/>
              </a:spcBef>
              <a:buChar char="–"/>
              <a:defRPr sz="1000">
                <a:solidFill>
                  <a:schemeClr val="tx1"/>
                </a:solidFill>
                <a:latin typeface="Arial" panose="020B0604020202020204" pitchFamily="34" charset="0"/>
              </a:defRPr>
            </a:lvl4pPr>
            <a:lvl5pPr marL="871538" indent="-107950" defTabSz="434975">
              <a:spcBef>
                <a:spcPct val="20000"/>
              </a:spcBef>
              <a:buChar char="»"/>
              <a:defRPr sz="1000">
                <a:solidFill>
                  <a:schemeClr val="tx1"/>
                </a:solidFill>
                <a:latin typeface="Arial" panose="020B0604020202020204" pitchFamily="34" charset="0"/>
              </a:defRPr>
            </a:lvl5pPr>
            <a:lvl6pPr marL="13287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7859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2431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7003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200" dirty="0"/>
              <a:t>(iv)</a:t>
            </a:r>
            <a:r>
              <a:rPr lang="en-AU" altLang="en-US" sz="1200" b="1" dirty="0">
                <a:solidFill>
                  <a:srgbClr val="FF0000"/>
                </a:solidFill>
              </a:rPr>
              <a:t> Internal Energy </a:t>
            </a:r>
            <a:r>
              <a:rPr lang="en-AU" altLang="en-US" sz="1200" b="1" i="1" dirty="0">
                <a:solidFill>
                  <a:srgbClr val="FF0000"/>
                </a:solidFill>
                <a:latin typeface="Times New Roman" panose="02020603050405020304" pitchFamily="18" charset="0"/>
              </a:rPr>
              <a:t>U</a:t>
            </a:r>
          </a:p>
        </p:txBody>
      </p:sp>
      <p:sp>
        <p:nvSpPr>
          <p:cNvPr id="26" name="Rectangle 3"/>
          <p:cNvSpPr>
            <a:spLocks noChangeArrowheads="1"/>
          </p:cNvSpPr>
          <p:nvPr/>
        </p:nvSpPr>
        <p:spPr bwMode="auto">
          <a:xfrm>
            <a:off x="120650" y="1192213"/>
            <a:ext cx="424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000" i="1" dirty="0">
                <a:solidFill>
                  <a:srgbClr val="7030A0"/>
                </a:solidFill>
              </a:rPr>
              <a:t>1</a:t>
            </a:r>
            <a:r>
              <a:rPr lang="en-AU" altLang="en-US" sz="1000" i="1" baseline="30000" dirty="0">
                <a:solidFill>
                  <a:srgbClr val="7030A0"/>
                </a:solidFill>
              </a:rPr>
              <a:t>st</a:t>
            </a:r>
            <a:r>
              <a:rPr lang="en-AU" altLang="en-US" sz="1000" i="1" dirty="0">
                <a:solidFill>
                  <a:srgbClr val="7030A0"/>
                </a:solidFill>
              </a:rPr>
              <a:t> Law</a:t>
            </a:r>
            <a:r>
              <a:rPr lang="en-AU" altLang="en-US" sz="1000" dirty="0"/>
              <a:t>: Conservation of energy – transfer of energy by work </a:t>
            </a:r>
            <a:r>
              <a:rPr lang="en-AU" altLang="en-US" sz="1000" i="1" dirty="0">
                <a:latin typeface="Times New Roman" panose="02020603050405020304" pitchFamily="18" charset="0"/>
              </a:rPr>
              <a:t>W</a:t>
            </a:r>
            <a:r>
              <a:rPr lang="en-AU" altLang="en-US" sz="1000" dirty="0"/>
              <a:t> and heat </a:t>
            </a:r>
            <a:r>
              <a:rPr lang="en-AU" altLang="en-US" sz="1000" i="1" dirty="0"/>
              <a:t>Q</a:t>
            </a:r>
            <a:r>
              <a:rPr lang="en-AU" altLang="en-US" sz="1000" dirty="0"/>
              <a:t> between thermodynamic system and surrounding environment gives a change in internal energy  </a:t>
            </a:r>
            <a:r>
              <a:rPr lang="en-AU" altLang="en-US" sz="1000" dirty="0">
                <a:sym typeface="Symbol" panose="05050102010706020507" pitchFamily="18" charset="2"/>
              </a:rPr>
              <a:t></a:t>
            </a:r>
            <a:r>
              <a:rPr lang="en-AU" altLang="en-US" sz="1000" i="1" dirty="0">
                <a:latin typeface="Times New Roman" panose="02020603050405020304" pitchFamily="18" charset="0"/>
              </a:rPr>
              <a:t>U</a:t>
            </a:r>
            <a:r>
              <a:rPr lang="en-AU" altLang="en-US" sz="1000" dirty="0"/>
              <a:t>  = </a:t>
            </a:r>
            <a:r>
              <a:rPr lang="en-AU" altLang="en-US" sz="1000" i="1" dirty="0">
                <a:latin typeface="Times New Roman" panose="02020603050405020304" pitchFamily="18" charset="0"/>
              </a:rPr>
              <a:t>Q</a:t>
            </a:r>
            <a:r>
              <a:rPr lang="en-AU" altLang="en-US" sz="1000" dirty="0">
                <a:latin typeface="Times New Roman" panose="02020603050405020304" pitchFamily="18" charset="0"/>
              </a:rPr>
              <a:t> – </a:t>
            </a:r>
            <a:r>
              <a:rPr lang="en-AU" altLang="en-US" sz="1000" i="1" dirty="0">
                <a:latin typeface="Times New Roman" panose="02020603050405020304" pitchFamily="18" charset="0"/>
              </a:rPr>
              <a:t>W</a:t>
            </a:r>
            <a:endParaRPr lang="en-US" altLang="en-US" sz="1000" i="1" dirty="0">
              <a:latin typeface="Times New Roman" panose="02020603050405020304" pitchFamily="18" charset="0"/>
            </a:endParaRPr>
          </a:p>
        </p:txBody>
      </p:sp>
      <p:sp>
        <p:nvSpPr>
          <p:cNvPr id="33" name="Text Box 4"/>
          <p:cNvSpPr txBox="1">
            <a:spLocks noChangeArrowheads="1"/>
          </p:cNvSpPr>
          <p:nvPr/>
        </p:nvSpPr>
        <p:spPr bwMode="auto">
          <a:xfrm>
            <a:off x="120650" y="1741488"/>
            <a:ext cx="43291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000" dirty="0"/>
              <a:t>Heat is transferred to surroundings from the coffee, giving a decrease in the coffee’s internal energy: </a:t>
            </a:r>
            <a:r>
              <a:rPr lang="en-US" altLang="en-US" sz="1000" b="1" i="1" dirty="0">
                <a:latin typeface="Times New Roman" panose="02020603050405020304" pitchFamily="18" charset="0"/>
              </a:rPr>
              <a:t>W</a:t>
            </a:r>
            <a:r>
              <a:rPr lang="en-US" altLang="en-US" sz="1000" b="1" dirty="0">
                <a:latin typeface="Times New Roman" panose="02020603050405020304" pitchFamily="18" charset="0"/>
              </a:rPr>
              <a:t> = 0, </a:t>
            </a:r>
            <a:r>
              <a:rPr lang="en-US" altLang="en-US" sz="1000" b="1" i="1" dirty="0">
                <a:latin typeface="Times New Roman" panose="02020603050405020304" pitchFamily="18" charset="0"/>
              </a:rPr>
              <a:t>Q</a:t>
            </a:r>
            <a:r>
              <a:rPr lang="en-US" altLang="en-US" sz="1000" b="1" dirty="0">
                <a:latin typeface="Times New Roman" panose="02020603050405020304" pitchFamily="18" charset="0"/>
              </a:rPr>
              <a:t> &lt; 0 </a:t>
            </a:r>
            <a:r>
              <a:rPr lang="en-US" altLang="en-US" sz="1000" b="1" dirty="0">
                <a:latin typeface="Times New Roman" panose="02020603050405020304" pitchFamily="18" charset="0"/>
                <a:sym typeface="Symbol" panose="05050102010706020507" pitchFamily="18" charset="2"/>
              </a:rPr>
              <a:t> </a:t>
            </a:r>
            <a:r>
              <a:rPr lang="en-US" altLang="en-US" sz="1000" b="1" i="1" dirty="0">
                <a:latin typeface="Times New Roman" panose="02020603050405020304" pitchFamily="18" charset="0"/>
                <a:sym typeface="Symbol" panose="05050102010706020507" pitchFamily="18" charset="2"/>
              </a:rPr>
              <a:t>U</a:t>
            </a:r>
            <a:r>
              <a:rPr lang="en-US" altLang="en-US" sz="1000" b="1" dirty="0">
                <a:latin typeface="Times New Roman" panose="02020603050405020304" pitchFamily="18" charset="0"/>
                <a:sym typeface="Symbol" panose="05050102010706020507" pitchFamily="18" charset="2"/>
              </a:rPr>
              <a:t> &lt; 0  </a:t>
            </a:r>
            <a:r>
              <a:rPr lang="en-US" altLang="en-US" sz="900" b="1" dirty="0">
                <a:latin typeface="Times New Roman" panose="02020603050405020304" pitchFamily="18" charset="0"/>
                <a:sym typeface="Symbol" panose="05050102010706020507" pitchFamily="18" charset="2"/>
              </a:rPr>
              <a:t>(decrease in temperature)</a:t>
            </a:r>
            <a:endParaRPr lang="en-US" altLang="en-US" sz="900" b="1" dirty="0"/>
          </a:p>
          <a:p>
            <a:pPr eaLnBrk="1" hangingPunct="1">
              <a:spcBef>
                <a:spcPct val="0"/>
              </a:spcBef>
              <a:buFontTx/>
              <a:buNone/>
            </a:pPr>
            <a:endParaRPr lang="en-US" altLang="en-US" sz="900" dirty="0"/>
          </a:p>
          <a:p>
            <a:pPr eaLnBrk="1" hangingPunct="1">
              <a:spcBef>
                <a:spcPct val="0"/>
              </a:spcBef>
              <a:buFontTx/>
              <a:buNone/>
            </a:pPr>
            <a:r>
              <a:rPr lang="en-US" altLang="en-US" sz="1000" dirty="0"/>
              <a:t>(v) The temperature of the coffee decreases until it is in </a:t>
            </a:r>
            <a:r>
              <a:rPr lang="en-US" altLang="en-US" sz="1000" b="1" dirty="0">
                <a:solidFill>
                  <a:srgbClr val="7030A0"/>
                </a:solidFill>
              </a:rPr>
              <a:t>thermal equilibrium</a:t>
            </a:r>
            <a:r>
              <a:rPr lang="en-US" altLang="en-US" sz="1000" dirty="0"/>
              <a:t> with the surroundings</a:t>
            </a:r>
          </a:p>
          <a:p>
            <a:pPr eaLnBrk="1" hangingPunct="1">
              <a:spcBef>
                <a:spcPct val="0"/>
              </a:spcBef>
              <a:buFontTx/>
              <a:buNone/>
            </a:pPr>
            <a:endParaRPr lang="en-US" altLang="en-US" sz="1000" dirty="0"/>
          </a:p>
          <a:p>
            <a:pPr eaLnBrk="1" hangingPunct="1">
              <a:spcBef>
                <a:spcPct val="0"/>
              </a:spcBef>
              <a:buFontTx/>
              <a:buNone/>
            </a:pPr>
            <a:r>
              <a:rPr lang="en-US" altLang="en-US" sz="1000" dirty="0"/>
              <a:t>       </a:t>
            </a:r>
            <a:r>
              <a:rPr lang="en-US" altLang="en-US" sz="1000" i="1" dirty="0" err="1">
                <a:latin typeface="Times New Roman" panose="02020603050405020304" pitchFamily="18" charset="0"/>
              </a:rPr>
              <a:t>T</a:t>
            </a:r>
            <a:r>
              <a:rPr lang="en-US" altLang="en-US" sz="1000" i="1" baseline="-25000" dirty="0" err="1">
                <a:latin typeface="Times New Roman" panose="02020603050405020304" pitchFamily="18" charset="0"/>
              </a:rPr>
              <a:t>coffee</a:t>
            </a:r>
            <a:r>
              <a:rPr lang="en-US" altLang="en-US" sz="1000" i="1" dirty="0">
                <a:latin typeface="Times New Roman" panose="02020603050405020304" pitchFamily="18" charset="0"/>
              </a:rPr>
              <a:t> = </a:t>
            </a:r>
            <a:r>
              <a:rPr lang="en-US" altLang="en-US" sz="1000" i="1" dirty="0" err="1">
                <a:latin typeface="Times New Roman" panose="02020603050405020304" pitchFamily="18" charset="0"/>
              </a:rPr>
              <a:t>T</a:t>
            </a:r>
            <a:r>
              <a:rPr lang="en-US" altLang="en-US" sz="1000" i="1" baseline="-25000" dirty="0" err="1">
                <a:latin typeface="Times New Roman" panose="02020603050405020304" pitchFamily="18" charset="0"/>
              </a:rPr>
              <a:t>surroundings</a:t>
            </a:r>
            <a:r>
              <a:rPr lang="en-US" altLang="en-US" sz="1000" i="1" baseline="-25000" dirty="0">
                <a:latin typeface="Times New Roman" panose="02020603050405020304" pitchFamily="18" charset="0"/>
              </a:rPr>
              <a:t>              </a:t>
            </a:r>
            <a:r>
              <a:rPr lang="en-US" altLang="en-US" sz="1000" i="1" dirty="0">
                <a:solidFill>
                  <a:srgbClr val="7030A0"/>
                </a:solidFill>
              </a:rPr>
              <a:t>0</a:t>
            </a:r>
            <a:r>
              <a:rPr lang="en-US" altLang="en-US" sz="1000" i="1" baseline="30000" dirty="0">
                <a:solidFill>
                  <a:srgbClr val="7030A0"/>
                </a:solidFill>
              </a:rPr>
              <a:t>th</a:t>
            </a:r>
            <a:r>
              <a:rPr lang="en-US" altLang="en-US" sz="1000" i="1" dirty="0">
                <a:solidFill>
                  <a:srgbClr val="7030A0"/>
                </a:solidFill>
              </a:rPr>
              <a:t> Law</a:t>
            </a:r>
          </a:p>
        </p:txBody>
      </p:sp>
      <p:grpSp>
        <p:nvGrpSpPr>
          <p:cNvPr id="34" name="Group 5"/>
          <p:cNvGrpSpPr>
            <a:grpSpLocks/>
          </p:cNvGrpSpPr>
          <p:nvPr/>
        </p:nvGrpSpPr>
        <p:grpSpPr bwMode="auto">
          <a:xfrm>
            <a:off x="325438" y="284163"/>
            <a:ext cx="2160587" cy="960437"/>
            <a:chOff x="151" y="288"/>
            <a:chExt cx="1361" cy="605"/>
          </a:xfrm>
        </p:grpSpPr>
        <p:graphicFrame>
          <p:nvGraphicFramePr>
            <p:cNvPr id="40" name="Object 6"/>
            <p:cNvGraphicFramePr>
              <a:graphicFrameLocks noChangeAspect="1"/>
            </p:cNvGraphicFramePr>
            <p:nvPr/>
          </p:nvGraphicFramePr>
          <p:xfrm>
            <a:off x="251" y="295"/>
            <a:ext cx="917" cy="189"/>
          </p:xfrm>
          <a:graphic>
            <a:graphicData uri="http://schemas.openxmlformats.org/presentationml/2006/ole">
              <mc:AlternateContent xmlns:mc="http://schemas.openxmlformats.org/markup-compatibility/2006">
                <mc:Choice xmlns:v="urn:schemas-microsoft-com:vml" Requires="v">
                  <p:oleObj spid="_x0000_s64565" name="Equation" r:id="rId3" imgW="1231366" imgH="253890" progId="Equation.DSMT4">
                    <p:embed/>
                  </p:oleObj>
                </mc:Choice>
                <mc:Fallback>
                  <p:oleObj name="Equation" r:id="rId3" imgW="1231366" imgH="253890" progId="Equation.DSMT4">
                    <p:embed/>
                    <p:pic>
                      <p:nvPicPr>
                        <p:cNvPr id="4506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 y="295"/>
                          <a:ext cx="917"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 Box 7"/>
            <p:cNvSpPr txBox="1">
              <a:spLocks noChangeArrowheads="1"/>
            </p:cNvSpPr>
            <p:nvPr/>
          </p:nvSpPr>
          <p:spPr bwMode="auto">
            <a:xfrm>
              <a:off x="151" y="618"/>
              <a:ext cx="62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spcBef>
                  <a:spcPct val="20000"/>
                </a:spcBef>
                <a:buChar char="•"/>
                <a:defRPr sz="1500">
                  <a:solidFill>
                    <a:schemeClr val="tx1"/>
                  </a:solidFill>
                  <a:latin typeface="Arial" panose="020B0604020202020204" pitchFamily="34" charset="0"/>
                </a:defRPr>
              </a:lvl1pPr>
              <a:lvl2pPr marL="217488" indent="-136525" defTabSz="434975">
                <a:spcBef>
                  <a:spcPct val="20000"/>
                </a:spcBef>
                <a:buChar char="–"/>
                <a:defRPr sz="1300">
                  <a:solidFill>
                    <a:schemeClr val="tx1"/>
                  </a:solidFill>
                  <a:latin typeface="Arial" panose="020B0604020202020204" pitchFamily="34" charset="0"/>
                </a:defRPr>
              </a:lvl2pPr>
              <a:lvl3pPr marL="434975" indent="-109538" defTabSz="434975">
                <a:spcBef>
                  <a:spcPct val="20000"/>
                </a:spcBef>
                <a:buChar char="•"/>
                <a:defRPr sz="1100">
                  <a:solidFill>
                    <a:schemeClr val="tx1"/>
                  </a:solidFill>
                  <a:latin typeface="Arial" panose="020B0604020202020204" pitchFamily="34" charset="0"/>
                </a:defRPr>
              </a:lvl3pPr>
              <a:lvl4pPr marL="652463" indent="-109538" defTabSz="434975">
                <a:spcBef>
                  <a:spcPct val="20000"/>
                </a:spcBef>
                <a:buChar char="–"/>
                <a:defRPr sz="1000">
                  <a:solidFill>
                    <a:schemeClr val="tx1"/>
                  </a:solidFill>
                  <a:latin typeface="Arial" panose="020B0604020202020204" pitchFamily="34" charset="0"/>
                </a:defRPr>
              </a:lvl4pPr>
              <a:lvl5pPr marL="871538" indent="-107950" defTabSz="434975">
                <a:spcBef>
                  <a:spcPct val="20000"/>
                </a:spcBef>
                <a:buChar char="»"/>
                <a:defRPr sz="1000">
                  <a:solidFill>
                    <a:schemeClr val="tx1"/>
                  </a:solidFill>
                  <a:latin typeface="Arial" panose="020B0604020202020204" pitchFamily="34" charset="0"/>
                </a:defRPr>
              </a:lvl5pPr>
              <a:lvl6pPr marL="13287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7859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2431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7003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FontTx/>
                <a:buNone/>
              </a:pPr>
              <a:r>
                <a:rPr lang="en-AU" altLang="en-US" sz="1000"/>
                <a:t>Random chaotic</a:t>
              </a:r>
            </a:p>
            <a:p>
              <a:pPr algn="ctr" eaLnBrk="1" hangingPunct="1">
                <a:spcBef>
                  <a:spcPct val="0"/>
                </a:spcBef>
                <a:buFontTx/>
                <a:buNone/>
              </a:pPr>
              <a:r>
                <a:rPr lang="en-AU" altLang="en-US" sz="1000"/>
                <a:t> motion</a:t>
              </a:r>
            </a:p>
          </p:txBody>
        </p:sp>
        <p:sp>
          <p:nvSpPr>
            <p:cNvPr id="42" name="Text Box 8"/>
            <p:cNvSpPr txBox="1">
              <a:spLocks noChangeArrowheads="1"/>
            </p:cNvSpPr>
            <p:nvPr/>
          </p:nvSpPr>
          <p:spPr bwMode="auto">
            <a:xfrm>
              <a:off x="919" y="577"/>
              <a:ext cx="593"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544" tIns="21772" rIns="43544" bIns="21772">
              <a:spAutoFit/>
            </a:bodyPr>
            <a:lstStyle>
              <a:lvl1pPr defTabSz="434975">
                <a:spcBef>
                  <a:spcPct val="20000"/>
                </a:spcBef>
                <a:buChar char="•"/>
                <a:defRPr sz="1500">
                  <a:solidFill>
                    <a:schemeClr val="tx1"/>
                  </a:solidFill>
                  <a:latin typeface="Arial" panose="020B0604020202020204" pitchFamily="34" charset="0"/>
                </a:defRPr>
              </a:lvl1pPr>
              <a:lvl2pPr marL="217488" indent="-136525" defTabSz="434975">
                <a:spcBef>
                  <a:spcPct val="20000"/>
                </a:spcBef>
                <a:buChar char="–"/>
                <a:defRPr sz="1300">
                  <a:solidFill>
                    <a:schemeClr val="tx1"/>
                  </a:solidFill>
                  <a:latin typeface="Arial" panose="020B0604020202020204" pitchFamily="34" charset="0"/>
                </a:defRPr>
              </a:lvl2pPr>
              <a:lvl3pPr marL="434975" indent="-109538" defTabSz="434975">
                <a:spcBef>
                  <a:spcPct val="20000"/>
                </a:spcBef>
                <a:buChar char="•"/>
                <a:defRPr sz="1100">
                  <a:solidFill>
                    <a:schemeClr val="tx1"/>
                  </a:solidFill>
                  <a:latin typeface="Arial" panose="020B0604020202020204" pitchFamily="34" charset="0"/>
                </a:defRPr>
              </a:lvl3pPr>
              <a:lvl4pPr marL="652463" indent="-109538" defTabSz="434975">
                <a:spcBef>
                  <a:spcPct val="20000"/>
                </a:spcBef>
                <a:buChar char="–"/>
                <a:defRPr sz="1000">
                  <a:solidFill>
                    <a:schemeClr val="tx1"/>
                  </a:solidFill>
                  <a:latin typeface="Arial" panose="020B0604020202020204" pitchFamily="34" charset="0"/>
                </a:defRPr>
              </a:lvl4pPr>
              <a:lvl5pPr marL="871538" indent="-107950" defTabSz="434975">
                <a:spcBef>
                  <a:spcPct val="20000"/>
                </a:spcBef>
                <a:buChar char="»"/>
                <a:defRPr sz="1000">
                  <a:solidFill>
                    <a:schemeClr val="tx1"/>
                  </a:solidFill>
                  <a:latin typeface="Arial" panose="020B0604020202020204" pitchFamily="34" charset="0"/>
                </a:defRPr>
              </a:lvl5pPr>
              <a:lvl6pPr marL="13287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7859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2431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70033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AU" altLang="en-US" sz="1000"/>
                <a:t>interaction </a:t>
              </a:r>
            </a:p>
            <a:p>
              <a:pPr eaLnBrk="1" hangingPunct="1">
                <a:spcBef>
                  <a:spcPct val="0"/>
                </a:spcBef>
                <a:buFontTx/>
                <a:buNone/>
              </a:pPr>
              <a:r>
                <a:rPr lang="en-AU" altLang="en-US" sz="1000"/>
                <a:t>between atoms</a:t>
              </a:r>
            </a:p>
            <a:p>
              <a:pPr eaLnBrk="1" hangingPunct="1">
                <a:spcBef>
                  <a:spcPct val="0"/>
                </a:spcBef>
                <a:buFontTx/>
                <a:buNone/>
              </a:pPr>
              <a:r>
                <a:rPr lang="en-AU" altLang="en-US" sz="1000"/>
                <a:t> &amp; molecules</a:t>
              </a:r>
            </a:p>
          </p:txBody>
        </p:sp>
        <p:sp>
          <p:nvSpPr>
            <p:cNvPr id="43" name="Oval 9"/>
            <p:cNvSpPr>
              <a:spLocks noChangeArrowheads="1"/>
            </p:cNvSpPr>
            <p:nvPr/>
          </p:nvSpPr>
          <p:spPr bwMode="auto">
            <a:xfrm>
              <a:off x="978" y="288"/>
              <a:ext cx="182" cy="182"/>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4" name="Oval 10"/>
            <p:cNvSpPr>
              <a:spLocks noChangeArrowheads="1"/>
            </p:cNvSpPr>
            <p:nvPr/>
          </p:nvSpPr>
          <p:spPr bwMode="auto">
            <a:xfrm>
              <a:off x="594" y="288"/>
              <a:ext cx="182" cy="182"/>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45" name="Line 11"/>
            <p:cNvSpPr>
              <a:spLocks noChangeShapeType="1"/>
            </p:cNvSpPr>
            <p:nvPr/>
          </p:nvSpPr>
          <p:spPr bwMode="auto">
            <a:xfrm flipH="1" flipV="1">
              <a:off x="669" y="470"/>
              <a:ext cx="0" cy="173"/>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
            <p:cNvSpPr>
              <a:spLocks noChangeShapeType="1"/>
            </p:cNvSpPr>
            <p:nvPr/>
          </p:nvSpPr>
          <p:spPr bwMode="auto">
            <a:xfrm flipH="1" flipV="1">
              <a:off x="1077" y="470"/>
              <a:ext cx="0" cy="128"/>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39604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254125"/>
            <a:ext cx="2165350" cy="142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Oval 15"/>
          <p:cNvSpPr>
            <a:spLocks noChangeArrowheads="1"/>
          </p:cNvSpPr>
          <p:nvPr/>
        </p:nvSpPr>
        <p:spPr bwMode="auto">
          <a:xfrm>
            <a:off x="912813" y="1374775"/>
            <a:ext cx="803275" cy="2968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pic>
        <p:nvPicPr>
          <p:cNvPr id="2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4288"/>
            <a:ext cx="2165350"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val 19"/>
          <p:cNvSpPr>
            <a:spLocks noChangeArrowheads="1"/>
          </p:cNvSpPr>
          <p:nvPr/>
        </p:nvSpPr>
        <p:spPr bwMode="auto">
          <a:xfrm>
            <a:off x="2940050" y="1433513"/>
            <a:ext cx="803275" cy="296862"/>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24" name="Oval 20"/>
          <p:cNvSpPr>
            <a:spLocks noChangeArrowheads="1"/>
          </p:cNvSpPr>
          <p:nvPr/>
        </p:nvSpPr>
        <p:spPr bwMode="auto">
          <a:xfrm>
            <a:off x="2965450" y="1428750"/>
            <a:ext cx="803275" cy="296863"/>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en-US" altLang="en-US"/>
          </a:p>
        </p:txBody>
      </p:sp>
      <p:sp>
        <p:nvSpPr>
          <p:cNvPr id="25" name="Line 21"/>
          <p:cNvSpPr>
            <a:spLocks noChangeShapeType="1"/>
          </p:cNvSpPr>
          <p:nvPr/>
        </p:nvSpPr>
        <p:spPr bwMode="auto">
          <a:xfrm>
            <a:off x="1947863" y="1439863"/>
            <a:ext cx="757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22"/>
          <p:cNvSpPr txBox="1">
            <a:spLocks noChangeArrowheads="1"/>
          </p:cNvSpPr>
          <p:nvPr/>
        </p:nvSpPr>
        <p:spPr bwMode="auto">
          <a:xfrm>
            <a:off x="1592263" y="1041400"/>
            <a:ext cx="15488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spcBef>
                <a:spcPct val="20000"/>
              </a:spcBef>
              <a:buChar char="•"/>
              <a:defRPr sz="1500">
                <a:solidFill>
                  <a:schemeClr val="tx1"/>
                </a:solidFill>
                <a:latin typeface="Arial" panose="020B0604020202020204" pitchFamily="34" charset="0"/>
              </a:defRPr>
            </a:lvl1pPr>
            <a:lvl2pPr marL="354013" indent="-136525" defTabSz="434975">
              <a:spcBef>
                <a:spcPct val="20000"/>
              </a:spcBef>
              <a:buChar char="–"/>
              <a:defRPr sz="1300">
                <a:solidFill>
                  <a:schemeClr val="tx1"/>
                </a:solidFill>
                <a:latin typeface="Arial" panose="020B0604020202020204" pitchFamily="34" charset="0"/>
              </a:defRPr>
            </a:lvl2pPr>
            <a:lvl3pPr marL="544513" indent="-109538" defTabSz="434975">
              <a:spcBef>
                <a:spcPct val="20000"/>
              </a:spcBef>
              <a:buChar char="•"/>
              <a:defRPr sz="1100">
                <a:solidFill>
                  <a:schemeClr val="tx1"/>
                </a:solidFill>
                <a:latin typeface="Arial" panose="020B0604020202020204" pitchFamily="34" charset="0"/>
              </a:defRPr>
            </a:lvl3pPr>
            <a:lvl4pPr marL="762000" indent="-109538" defTabSz="434975">
              <a:spcBef>
                <a:spcPct val="20000"/>
              </a:spcBef>
              <a:buChar char="–"/>
              <a:defRPr sz="1000">
                <a:solidFill>
                  <a:schemeClr val="tx1"/>
                </a:solidFill>
                <a:latin typeface="Arial" panose="020B0604020202020204" pitchFamily="34" charset="0"/>
              </a:defRPr>
            </a:lvl4pPr>
            <a:lvl5pPr marL="979488" indent="-107950" defTabSz="434975">
              <a:spcBef>
                <a:spcPct val="20000"/>
              </a:spcBef>
              <a:buChar char="»"/>
              <a:defRPr sz="1000">
                <a:solidFill>
                  <a:schemeClr val="tx1"/>
                </a:solidFill>
                <a:latin typeface="Arial" panose="020B0604020202020204" pitchFamily="34" charset="0"/>
              </a:defRPr>
            </a:lvl5pPr>
            <a:lvl6pPr marL="14366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6pPr>
            <a:lvl7pPr marL="18938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7pPr>
            <a:lvl8pPr marL="23510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8pPr>
            <a:lvl9pPr marL="2808288" indent="-107950" defTabSz="434975"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1600" b="1" dirty="0">
                <a:solidFill>
                  <a:srgbClr val="FF0000"/>
                </a:solidFill>
                <a:latin typeface="Bradley Hand ITC" panose="03070402050302030203" pitchFamily="66" charset="0"/>
              </a:rPr>
              <a:t>hot</a:t>
            </a:r>
            <a:r>
              <a:rPr lang="en-US" altLang="en-US" sz="1200" dirty="0"/>
              <a:t>                   </a:t>
            </a:r>
            <a:r>
              <a:rPr lang="en-US" altLang="en-US" sz="1200" dirty="0">
                <a:solidFill>
                  <a:schemeClr val="accent2">
                    <a:lumMod val="50000"/>
                  </a:schemeClr>
                </a:solidFill>
              </a:rPr>
              <a:t>cold</a:t>
            </a:r>
          </a:p>
        </p:txBody>
      </p:sp>
    </p:spTree>
    <p:extLst>
      <p:ext uri="{BB962C8B-B14F-4D97-AF65-F5344CB8AC3E}">
        <p14:creationId xmlns:p14="http://schemas.microsoft.com/office/powerpoint/2010/main" val="2279030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05280" y="971296"/>
            <a:ext cx="182880" cy="10566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1076960" y="1076960"/>
            <a:ext cx="1454912" cy="121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674368" y="106476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698752" y="568960"/>
            <a:ext cx="0" cy="4917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2535365497"/>
              </p:ext>
            </p:extLst>
          </p:nvPr>
        </p:nvGraphicFramePr>
        <p:xfrm>
          <a:off x="1448753" y="509334"/>
          <a:ext cx="190500" cy="254000"/>
        </p:xfrm>
        <a:graphic>
          <a:graphicData uri="http://schemas.openxmlformats.org/presentationml/2006/ole">
            <mc:AlternateContent xmlns:mc="http://schemas.openxmlformats.org/markup-compatibility/2006">
              <mc:Choice xmlns:v="urn:schemas-microsoft-com:vml" Requires="v">
                <p:oleObj spid="_x0000_s12890" name="Equation" r:id="rId3" imgW="190440" imgH="253800" progId="Equation.DSMT4">
                  <p:embed/>
                </p:oleObj>
              </mc:Choice>
              <mc:Fallback>
                <p:oleObj name="Equation" r:id="rId3" imgW="190440" imgH="253800" progId="Equation.DSMT4">
                  <p:embed/>
                  <p:pic>
                    <p:nvPicPr>
                      <p:cNvPr id="0" name=""/>
                      <p:cNvPicPr/>
                      <p:nvPr/>
                    </p:nvPicPr>
                    <p:blipFill>
                      <a:blip r:embed="rId4"/>
                      <a:stretch>
                        <a:fillRect/>
                      </a:stretch>
                    </p:blipFill>
                    <p:spPr>
                      <a:xfrm>
                        <a:off x="1448753" y="509334"/>
                        <a:ext cx="1905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19134241"/>
              </p:ext>
            </p:extLst>
          </p:nvPr>
        </p:nvGraphicFramePr>
        <p:xfrm>
          <a:off x="2369503" y="1145604"/>
          <a:ext cx="177800" cy="241300"/>
        </p:xfrm>
        <a:graphic>
          <a:graphicData uri="http://schemas.openxmlformats.org/presentationml/2006/ole">
            <mc:AlternateContent xmlns:mc="http://schemas.openxmlformats.org/markup-compatibility/2006">
              <mc:Choice xmlns:v="urn:schemas-microsoft-com:vml" Requires="v">
                <p:oleObj spid="_x0000_s12891" name="Equation" r:id="rId5" imgW="177480" imgH="241200" progId="Equation.DSMT4">
                  <p:embed/>
                </p:oleObj>
              </mc:Choice>
              <mc:Fallback>
                <p:oleObj name="Equation" r:id="rId5" imgW="177480" imgH="241200" progId="Equation.DSMT4">
                  <p:embed/>
                  <p:pic>
                    <p:nvPicPr>
                      <p:cNvPr id="0" name=""/>
                      <p:cNvPicPr/>
                      <p:nvPr/>
                    </p:nvPicPr>
                    <p:blipFill>
                      <a:blip r:embed="rId6"/>
                      <a:stretch>
                        <a:fillRect/>
                      </a:stretch>
                    </p:blipFill>
                    <p:spPr>
                      <a:xfrm>
                        <a:off x="2369503" y="1145604"/>
                        <a:ext cx="177800" cy="2413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695022386"/>
              </p:ext>
            </p:extLst>
          </p:nvPr>
        </p:nvGraphicFramePr>
        <p:xfrm>
          <a:off x="1016191" y="1157796"/>
          <a:ext cx="177800" cy="241300"/>
        </p:xfrm>
        <a:graphic>
          <a:graphicData uri="http://schemas.openxmlformats.org/presentationml/2006/ole">
            <mc:AlternateContent xmlns:mc="http://schemas.openxmlformats.org/markup-compatibility/2006">
              <mc:Choice xmlns:v="urn:schemas-microsoft-com:vml" Requires="v">
                <p:oleObj spid="_x0000_s12892" name="Equation" r:id="rId7" imgW="177480" imgH="241200" progId="Equation.DSMT4">
                  <p:embed/>
                </p:oleObj>
              </mc:Choice>
              <mc:Fallback>
                <p:oleObj name="Equation" r:id="rId7" imgW="177480" imgH="241200" progId="Equation.DSMT4">
                  <p:embed/>
                  <p:pic>
                    <p:nvPicPr>
                      <p:cNvPr id="0" name=""/>
                      <p:cNvPicPr/>
                      <p:nvPr/>
                    </p:nvPicPr>
                    <p:blipFill>
                      <a:blip r:embed="rId8"/>
                      <a:stretch>
                        <a:fillRect/>
                      </a:stretch>
                    </p:blipFill>
                    <p:spPr>
                      <a:xfrm>
                        <a:off x="1016191" y="1157796"/>
                        <a:ext cx="177800" cy="241300"/>
                      </a:xfrm>
                      <a:prstGeom prst="rect">
                        <a:avLst/>
                      </a:prstGeom>
                    </p:spPr>
                  </p:pic>
                </p:oleObj>
              </mc:Fallback>
            </mc:AlternateContent>
          </a:graphicData>
        </a:graphic>
      </p:graphicFrame>
    </p:spTree>
    <p:extLst>
      <p:ext uri="{BB962C8B-B14F-4D97-AF65-F5344CB8AC3E}">
        <p14:creationId xmlns:p14="http://schemas.microsoft.com/office/powerpoint/2010/main" val="2151013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6" descr="1002"/>
          <p:cNvPicPr>
            <a:picLocks noChangeAspect="1" noChangeArrowheads="1"/>
          </p:cNvPicPr>
          <p:nvPr/>
        </p:nvPicPr>
        <p:blipFill>
          <a:blip r:embed="rId2">
            <a:extLst>
              <a:ext uri="{28A0092B-C50C-407E-A947-70E740481C1C}">
                <a14:useLocalDpi xmlns:a14="http://schemas.microsoft.com/office/drawing/2010/main" val="0"/>
              </a:ext>
            </a:extLst>
          </a:blip>
          <a:srcRect l="40694" t="55585" b="3357"/>
          <a:stretch>
            <a:fillRect/>
          </a:stretch>
        </p:blipFill>
        <p:spPr bwMode="auto">
          <a:xfrm>
            <a:off x="546735" y="1415542"/>
            <a:ext cx="290513" cy="48895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10"/>
          <p:cNvSpPr>
            <a:spLocks noChangeArrowheads="1"/>
          </p:cNvSpPr>
          <p:nvPr/>
        </p:nvSpPr>
        <p:spPr bwMode="auto">
          <a:xfrm rot="16200000">
            <a:off x="1313498" y="194755"/>
            <a:ext cx="360362" cy="2087562"/>
          </a:xfrm>
          <a:prstGeom prst="can">
            <a:avLst>
              <a:gd name="adj" fmla="val 72648"/>
            </a:avLst>
          </a:prstGeom>
          <a:gradFill rotWithShape="1">
            <a:gsLst>
              <a:gs pos="0">
                <a:srgbClr val="FF0000"/>
              </a:gs>
              <a:gs pos="100000">
                <a:srgbClr val="0000CC"/>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12"/>
          <p:cNvSpPr>
            <a:spLocks noChangeShapeType="1"/>
          </p:cNvSpPr>
          <p:nvPr/>
        </p:nvSpPr>
        <p:spPr bwMode="auto">
          <a:xfrm flipV="1">
            <a:off x="834454" y="1467231"/>
            <a:ext cx="0" cy="2159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Text Box 13"/>
          <p:cNvSpPr txBox="1">
            <a:spLocks noChangeArrowheads="1"/>
          </p:cNvSpPr>
          <p:nvPr/>
        </p:nvSpPr>
        <p:spPr bwMode="auto">
          <a:xfrm>
            <a:off x="329692" y="1392809"/>
            <a:ext cx="2936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solidFill>
                  <a:srgbClr val="FF0000"/>
                </a:solidFill>
                <a:latin typeface="Times New Roman" panose="02020603050405020304" pitchFamily="18" charset="0"/>
              </a:rPr>
              <a:t>Q</a:t>
            </a:r>
          </a:p>
        </p:txBody>
      </p:sp>
      <p:sp>
        <p:nvSpPr>
          <p:cNvPr id="35" name="Line 14"/>
          <p:cNvSpPr>
            <a:spLocks noChangeShapeType="1"/>
          </p:cNvSpPr>
          <p:nvPr/>
        </p:nvSpPr>
        <p:spPr bwMode="auto">
          <a:xfrm>
            <a:off x="1570673" y="1253617"/>
            <a:ext cx="2413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Text Box 15"/>
          <p:cNvSpPr txBox="1">
            <a:spLocks noChangeArrowheads="1"/>
          </p:cNvSpPr>
          <p:nvPr/>
        </p:nvSpPr>
        <p:spPr bwMode="auto">
          <a:xfrm>
            <a:off x="1235266" y="1057212"/>
            <a:ext cx="2936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solidFill>
                  <a:schemeClr val="bg1"/>
                </a:solidFill>
                <a:latin typeface="Times New Roman" panose="02020603050405020304" pitchFamily="18" charset="0"/>
              </a:rPr>
              <a:t>Q</a:t>
            </a:r>
          </a:p>
        </p:txBody>
      </p:sp>
      <p:pic>
        <p:nvPicPr>
          <p:cNvPr id="38" name="Picture 5" descr="hea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202" y="660400"/>
            <a:ext cx="1493837" cy="1176338"/>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pic>
      <p:sp>
        <p:nvSpPr>
          <p:cNvPr id="41" name="Line 8"/>
          <p:cNvSpPr>
            <a:spLocks noChangeShapeType="1"/>
          </p:cNvSpPr>
          <p:nvPr/>
        </p:nvSpPr>
        <p:spPr bwMode="auto">
          <a:xfrm flipV="1">
            <a:off x="3438525" y="1421638"/>
            <a:ext cx="0" cy="3587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Text Box 9"/>
          <p:cNvSpPr txBox="1">
            <a:spLocks noChangeArrowheads="1"/>
          </p:cNvSpPr>
          <p:nvPr/>
        </p:nvSpPr>
        <p:spPr bwMode="auto">
          <a:xfrm>
            <a:off x="2840228" y="374777"/>
            <a:ext cx="14510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dirty="0">
                <a:latin typeface="+mn-lt"/>
              </a:rPr>
              <a:t>conduction though glass</a:t>
            </a:r>
          </a:p>
        </p:txBody>
      </p:sp>
      <mc:AlternateContent xmlns:mc="http://schemas.openxmlformats.org/markup-compatibility/2006" xmlns:a14="http://schemas.microsoft.com/office/drawing/2010/main">
        <mc:Choice Requires="a14">
          <p:sp>
            <p:nvSpPr>
              <p:cNvPr id="2" name="Rectangle 1"/>
              <p:cNvSpPr/>
              <p:nvPr/>
            </p:nvSpPr>
            <p:spPr>
              <a:xfrm>
                <a:off x="3224694" y="1822823"/>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𝐻</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224694" y="1822823"/>
                <a:ext cx="49128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381158" y="1198999"/>
                <a:ext cx="44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AU" b="0" i="1" smtClean="0">
                              <a:latin typeface="Cambria Math" panose="02040503050406030204" pitchFamily="18" charset="0"/>
                            </a:rPr>
                            <m:t>𝑐</m:t>
                          </m:r>
                        </m:sub>
                      </m:sSub>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3381158" y="1198999"/>
                <a:ext cx="4437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5280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55" name="Picture 307" descr="Image result for image hot spot cricket"/>
          <p:cNvPicPr>
            <a:picLocks noChangeAspect="1" noChangeArrowheads="1"/>
          </p:cNvPicPr>
          <p:nvPr/>
        </p:nvPicPr>
        <p:blipFill rotWithShape="1">
          <a:blip r:embed="rId2">
            <a:extLst>
              <a:ext uri="{28A0092B-C50C-407E-A947-70E740481C1C}">
                <a14:useLocalDpi xmlns:a14="http://schemas.microsoft.com/office/drawing/2010/main" val="0"/>
              </a:ext>
            </a:extLst>
          </a:blip>
          <a:srcRect l="21286" r="31222" b="9908"/>
          <a:stretch/>
        </p:blipFill>
        <p:spPr bwMode="auto">
          <a:xfrm>
            <a:off x="365759" y="362820"/>
            <a:ext cx="1105409" cy="1457851"/>
          </a:xfrm>
          <a:prstGeom prst="rect">
            <a:avLst/>
          </a:prstGeom>
          <a:noFill/>
          <a:extLst>
            <a:ext uri="{909E8E84-426E-40DD-AFC4-6F175D3DCCD1}">
              <a14:hiddenFill xmlns:a14="http://schemas.microsoft.com/office/drawing/2010/main">
                <a:solidFill>
                  <a:srgbClr val="FFFFFF"/>
                </a:solidFill>
              </a14:hiddenFill>
            </a:ext>
          </a:extLst>
        </p:spPr>
      </p:pic>
      <p:pic>
        <p:nvPicPr>
          <p:cNvPr id="53557" name="Picture 309" descr="Image result for image hot spot cricket"/>
          <p:cNvPicPr>
            <a:picLocks noChangeAspect="1" noChangeArrowheads="1"/>
          </p:cNvPicPr>
          <p:nvPr/>
        </p:nvPicPr>
        <p:blipFill rotWithShape="1">
          <a:blip r:embed="rId3">
            <a:extLst>
              <a:ext uri="{28A0092B-C50C-407E-A947-70E740481C1C}">
                <a14:useLocalDpi xmlns:a14="http://schemas.microsoft.com/office/drawing/2010/main" val="0"/>
              </a:ext>
            </a:extLst>
          </a:blip>
          <a:srcRect l="9996" t="2418" r="13883" b="-2418"/>
          <a:stretch/>
        </p:blipFill>
        <p:spPr bwMode="auto">
          <a:xfrm>
            <a:off x="1780032" y="363347"/>
            <a:ext cx="1694688" cy="148419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41376" y="1308608"/>
            <a:ext cx="235712" cy="195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899664" y="1107440"/>
            <a:ext cx="235712" cy="195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401824" y="971296"/>
            <a:ext cx="235712" cy="195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227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ChangeArrowheads="1"/>
          </p:cNvSpPr>
          <p:nvPr/>
        </p:nvSpPr>
        <p:spPr bwMode="auto">
          <a:xfrm>
            <a:off x="125413" y="1020763"/>
            <a:ext cx="432117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nchor="ctr">
            <a:spAutoFit/>
          </a:bodyPr>
          <a:lstStyle>
            <a:lvl1pPr defTabSz="434975">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1pPr>
            <a:lvl2pPr marL="217488" defTabSz="434975">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2pPr>
            <a:lvl3pPr marL="434975" defTabSz="434975">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3pPr>
            <a:lvl4pPr marL="652463" defTabSz="434975">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4pPr>
            <a:lvl5pPr marL="871538" defTabSz="434975">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5pPr>
            <a:lvl6pPr marL="1328738" defTabSz="434975" fontAlgn="base">
              <a:spcBef>
                <a:spcPct val="0"/>
              </a:spcBef>
              <a:spcAft>
                <a:spcPct val="0"/>
              </a:spcAft>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6pPr>
            <a:lvl7pPr marL="1785938" defTabSz="434975" fontAlgn="base">
              <a:spcBef>
                <a:spcPct val="0"/>
              </a:spcBef>
              <a:spcAft>
                <a:spcPct val="0"/>
              </a:spcAft>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7pPr>
            <a:lvl8pPr marL="2243138" defTabSz="434975" fontAlgn="base">
              <a:spcBef>
                <a:spcPct val="0"/>
              </a:spcBef>
              <a:spcAft>
                <a:spcPct val="0"/>
              </a:spcAft>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8pPr>
            <a:lvl9pPr marL="2700338" defTabSz="434975" fontAlgn="base">
              <a:spcBef>
                <a:spcPct val="0"/>
              </a:spcBef>
              <a:spcAft>
                <a:spcPct val="0"/>
              </a:spcAft>
              <a:tabLst>
                <a:tab pos="300038" algn="r"/>
                <a:tab pos="649288" algn="r"/>
                <a:tab pos="1255713" algn="ctr"/>
                <a:tab pos="1314450" algn="r"/>
                <a:tab pos="1746250" algn="r"/>
                <a:tab pos="2228850" algn="r"/>
                <a:tab pos="2511425" algn="r"/>
              </a:tabLst>
              <a:defRPr>
                <a:solidFill>
                  <a:schemeClr val="tx1"/>
                </a:solidFill>
                <a:latin typeface="Arial" panose="020B0604020202020204" pitchFamily="34" charset="0"/>
              </a:defRPr>
            </a:lvl9pPr>
          </a:lstStyle>
          <a:p>
            <a:r>
              <a:rPr lang="en-AU" altLang="en-US" sz="2400" b="1">
                <a:solidFill>
                  <a:srgbClr val="FF0000"/>
                </a:solidFill>
                <a:latin typeface="Chiller" panose="04020404031007020602" pitchFamily="82" charset="0"/>
              </a:rPr>
              <a:t>Heat engine:</a:t>
            </a:r>
            <a:r>
              <a:rPr lang="en-AU" altLang="en-US" sz="1200"/>
              <a:t> device that transforms heat partly into work (mechanical energy) by a working substance undergoing a </a:t>
            </a:r>
            <a:r>
              <a:rPr lang="en-AU" altLang="en-US" sz="1200" b="1">
                <a:solidFill>
                  <a:schemeClr val="accent2"/>
                </a:solidFill>
              </a:rPr>
              <a:t>cyclic</a:t>
            </a:r>
            <a:r>
              <a:rPr lang="en-AU" altLang="en-US" sz="1200"/>
              <a:t> process. </a:t>
            </a:r>
          </a:p>
        </p:txBody>
      </p:sp>
      <p:pic>
        <p:nvPicPr>
          <p:cNvPr id="18" name="Picture 3" descr="ferrari59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294" y="100267"/>
            <a:ext cx="1306512" cy="981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udi R8 Motor"/>
          <p:cNvPicPr>
            <a:picLocks noChangeAspect="1" noChangeArrowheads="1"/>
          </p:cNvPicPr>
          <p:nvPr/>
        </p:nvPicPr>
        <p:blipFill>
          <a:blip r:embed="rId3">
            <a:extLst>
              <a:ext uri="{28A0092B-C50C-407E-A947-70E740481C1C}">
                <a14:useLocalDpi xmlns:a14="http://schemas.microsoft.com/office/drawing/2010/main" val="0"/>
              </a:ext>
            </a:extLst>
          </a:blip>
          <a:srcRect l="23985" t="4675" r="23987" b="4935"/>
          <a:stretch>
            <a:fillRect/>
          </a:stretch>
        </p:blipFill>
        <p:spPr bwMode="auto">
          <a:xfrm>
            <a:off x="3056827" y="1897761"/>
            <a:ext cx="1114425" cy="1452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TorqueOmata3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06" y="2060829"/>
            <a:ext cx="1524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238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2"/>
          <p:cNvSpPr>
            <a:spLocks noChangeShapeType="1"/>
          </p:cNvSpPr>
          <p:nvPr/>
        </p:nvSpPr>
        <p:spPr bwMode="auto">
          <a:xfrm>
            <a:off x="933450" y="660400"/>
            <a:ext cx="0" cy="533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3"/>
          <p:cNvSpPr>
            <a:spLocks noChangeArrowheads="1"/>
          </p:cNvSpPr>
          <p:nvPr/>
        </p:nvSpPr>
        <p:spPr bwMode="auto">
          <a:xfrm>
            <a:off x="371475" y="288925"/>
            <a:ext cx="1122363" cy="2841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a:cs typeface="Times New Roman" panose="02020603050405020304" pitchFamily="18" charset="0"/>
              </a:rPr>
              <a:t>Hot Reservoir</a:t>
            </a:r>
            <a:endParaRPr lang="en-US" altLang="en-US" sz="1200"/>
          </a:p>
        </p:txBody>
      </p:sp>
      <p:sp>
        <p:nvSpPr>
          <p:cNvPr id="9" name="Text Box 4"/>
          <p:cNvSpPr txBox="1">
            <a:spLocks noChangeArrowheads="1"/>
          </p:cNvSpPr>
          <p:nvPr/>
        </p:nvSpPr>
        <p:spPr bwMode="auto">
          <a:xfrm>
            <a:off x="917575" y="788988"/>
            <a:ext cx="3667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solidFill>
                  <a:srgbClr val="FF0000"/>
                </a:solidFill>
                <a:latin typeface="Times New Roman" panose="02020603050405020304" pitchFamily="18" charset="0"/>
              </a:rPr>
              <a:t>Q</a:t>
            </a:r>
            <a:r>
              <a:rPr lang="en-US" altLang="en-US" sz="1200" baseline="-25000">
                <a:solidFill>
                  <a:srgbClr val="FF0000"/>
                </a:solidFill>
                <a:latin typeface="Times New Roman" panose="02020603050405020304" pitchFamily="18" charset="0"/>
              </a:rPr>
              <a:t>H</a:t>
            </a:r>
          </a:p>
        </p:txBody>
      </p:sp>
      <p:sp>
        <p:nvSpPr>
          <p:cNvPr id="10" name="Text Box 5"/>
          <p:cNvSpPr txBox="1">
            <a:spLocks noChangeArrowheads="1"/>
          </p:cNvSpPr>
          <p:nvPr/>
        </p:nvSpPr>
        <p:spPr bwMode="auto">
          <a:xfrm>
            <a:off x="465138" y="1236663"/>
            <a:ext cx="936625" cy="284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200"/>
              <a:t>Engine</a:t>
            </a:r>
          </a:p>
        </p:txBody>
      </p:sp>
      <p:sp>
        <p:nvSpPr>
          <p:cNvPr id="11" name="Text Box 6"/>
          <p:cNvSpPr txBox="1">
            <a:spLocks noChangeArrowheads="1"/>
          </p:cNvSpPr>
          <p:nvPr/>
        </p:nvSpPr>
        <p:spPr bwMode="auto">
          <a:xfrm>
            <a:off x="2286000" y="1263650"/>
            <a:ext cx="86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a:t>Surroundings</a:t>
            </a:r>
          </a:p>
        </p:txBody>
      </p:sp>
      <p:sp>
        <p:nvSpPr>
          <p:cNvPr id="12" name="Line 7"/>
          <p:cNvSpPr>
            <a:spLocks noChangeShapeType="1"/>
          </p:cNvSpPr>
          <p:nvPr/>
        </p:nvSpPr>
        <p:spPr bwMode="auto">
          <a:xfrm>
            <a:off x="1493838" y="1377950"/>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8"/>
          <p:cNvSpPr txBox="1">
            <a:spLocks noChangeArrowheads="1"/>
          </p:cNvSpPr>
          <p:nvPr/>
        </p:nvSpPr>
        <p:spPr bwMode="auto">
          <a:xfrm>
            <a:off x="1733550" y="1092200"/>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latin typeface="Times New Roman" panose="02020603050405020304" pitchFamily="18" charset="0"/>
              </a:rPr>
              <a:t>W</a:t>
            </a:r>
          </a:p>
        </p:txBody>
      </p:sp>
      <p:sp>
        <p:nvSpPr>
          <p:cNvPr id="14" name="Text Box 9"/>
          <p:cNvSpPr txBox="1">
            <a:spLocks noChangeArrowheads="1"/>
          </p:cNvSpPr>
          <p:nvPr/>
        </p:nvSpPr>
        <p:spPr bwMode="auto">
          <a:xfrm>
            <a:off x="125413" y="2103438"/>
            <a:ext cx="462819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dirty="0">
                <a:solidFill>
                  <a:srgbClr val="990000"/>
                </a:solidFill>
              </a:rPr>
              <a:t>A heat engine can never be 100% efficient in converting </a:t>
            </a:r>
            <a:r>
              <a:rPr lang="en-US" altLang="en-US" sz="900" b="1" dirty="0">
                <a:solidFill>
                  <a:srgbClr val="FF0000"/>
                </a:solidFill>
              </a:rPr>
              <a:t>heat</a:t>
            </a:r>
            <a:r>
              <a:rPr lang="en-US" altLang="en-US" sz="900" dirty="0">
                <a:solidFill>
                  <a:srgbClr val="990000"/>
                </a:solidFill>
              </a:rPr>
              <a:t> into </a:t>
            </a:r>
            <a:r>
              <a:rPr lang="en-US" altLang="en-US" sz="900" b="1" dirty="0">
                <a:solidFill>
                  <a:srgbClr val="0000FF"/>
                </a:solidFill>
              </a:rPr>
              <a:t>mechanical work </a:t>
            </a:r>
            <a:r>
              <a:rPr lang="en-US" altLang="en-US" sz="900" dirty="0">
                <a:solidFill>
                  <a:srgbClr val="990000"/>
                </a:solidFill>
              </a:rPr>
              <a:t>?</a:t>
            </a:r>
          </a:p>
          <a:p>
            <a:endParaRPr lang="en-US" altLang="en-US" sz="900" dirty="0">
              <a:solidFill>
                <a:srgbClr val="990000"/>
              </a:solidFill>
            </a:endParaRPr>
          </a:p>
          <a:p>
            <a:r>
              <a:rPr lang="en-US" altLang="en-US" sz="900" dirty="0">
                <a:solidFill>
                  <a:srgbClr val="990000"/>
                </a:solidFill>
              </a:rPr>
              <a:t>Why does this engine violate the Second Law, because?</a:t>
            </a:r>
          </a:p>
        </p:txBody>
      </p:sp>
      <p:sp>
        <p:nvSpPr>
          <p:cNvPr id="15" name="Text Box 10"/>
          <p:cNvSpPr txBox="1">
            <a:spLocks noChangeArrowheads="1"/>
          </p:cNvSpPr>
          <p:nvPr/>
        </p:nvSpPr>
        <p:spPr bwMode="auto">
          <a:xfrm>
            <a:off x="1133475" y="1597025"/>
            <a:ext cx="5619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solidFill>
                  <a:srgbClr val="0000FF"/>
                </a:solidFill>
                <a:latin typeface="Times New Roman" panose="02020603050405020304" pitchFamily="18" charset="0"/>
              </a:rPr>
              <a:t>Q</a:t>
            </a:r>
            <a:r>
              <a:rPr lang="en-US" altLang="en-US" sz="1200" baseline="-25000">
                <a:solidFill>
                  <a:srgbClr val="0000FF"/>
                </a:solidFill>
                <a:latin typeface="Times New Roman" panose="02020603050405020304" pitchFamily="18" charset="0"/>
              </a:rPr>
              <a:t>C</a:t>
            </a:r>
            <a:r>
              <a:rPr lang="en-US" altLang="en-US" sz="1200">
                <a:solidFill>
                  <a:srgbClr val="0000FF"/>
                </a:solidFill>
                <a:latin typeface="Times New Roman" panose="02020603050405020304" pitchFamily="18" charset="0"/>
              </a:rPr>
              <a:t>= 0</a:t>
            </a:r>
          </a:p>
        </p:txBody>
      </p:sp>
      <p:grpSp>
        <p:nvGrpSpPr>
          <p:cNvPr id="16" name="Group 11"/>
          <p:cNvGrpSpPr>
            <a:grpSpLocks/>
          </p:cNvGrpSpPr>
          <p:nvPr/>
        </p:nvGrpSpPr>
        <p:grpSpPr bwMode="auto">
          <a:xfrm>
            <a:off x="644525" y="1597025"/>
            <a:ext cx="576263" cy="344488"/>
            <a:chOff x="487" y="1006"/>
            <a:chExt cx="363" cy="217"/>
          </a:xfrm>
        </p:grpSpPr>
        <p:sp>
          <p:nvSpPr>
            <p:cNvPr id="17" name="Line 12"/>
            <p:cNvSpPr>
              <a:spLocks noChangeShapeType="1"/>
            </p:cNvSpPr>
            <p:nvPr/>
          </p:nvSpPr>
          <p:spPr bwMode="auto">
            <a:xfrm>
              <a:off x="668" y="1006"/>
              <a:ext cx="0" cy="217"/>
            </a:xfrm>
            <a:prstGeom prst="line">
              <a:avLst/>
            </a:prstGeom>
            <a:noFill/>
            <a:ln w="952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3"/>
            <p:cNvSpPr>
              <a:spLocks noChangeShapeType="1"/>
            </p:cNvSpPr>
            <p:nvPr/>
          </p:nvSpPr>
          <p:spPr bwMode="auto">
            <a:xfrm>
              <a:off x="487" y="1006"/>
              <a:ext cx="363" cy="18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ShapeType="1"/>
            </p:cNvSpPr>
            <p:nvPr/>
          </p:nvSpPr>
          <p:spPr bwMode="auto">
            <a:xfrm flipV="1">
              <a:off x="510" y="1006"/>
              <a:ext cx="317" cy="18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 name="Object 1"/>
          <p:cNvGraphicFramePr>
            <a:graphicFrameLocks noChangeAspect="1"/>
          </p:cNvGraphicFramePr>
          <p:nvPr>
            <p:extLst>
              <p:ext uri="{D42A27DB-BD31-4B8C-83A1-F6EECF244321}">
                <p14:modId xmlns:p14="http://schemas.microsoft.com/office/powerpoint/2010/main" val="2330479457"/>
              </p:ext>
            </p:extLst>
          </p:nvPr>
        </p:nvGraphicFramePr>
        <p:xfrm>
          <a:off x="3166047" y="2379790"/>
          <a:ext cx="584200" cy="203200"/>
        </p:xfrm>
        <a:graphic>
          <a:graphicData uri="http://schemas.openxmlformats.org/presentationml/2006/ole">
            <mc:AlternateContent xmlns:mc="http://schemas.openxmlformats.org/markup-compatibility/2006">
              <mc:Choice xmlns:v="urn:schemas-microsoft-com:vml" Requires="v">
                <p:oleObj spid="_x0000_s66609" name="Equation" r:id="rId3" imgW="583920" imgH="203040" progId="Equation.DSMT4">
                  <p:embed/>
                </p:oleObj>
              </mc:Choice>
              <mc:Fallback>
                <p:oleObj name="Equation" r:id="rId3" imgW="583920" imgH="203040" progId="Equation.DSMT4">
                  <p:embed/>
                  <p:pic>
                    <p:nvPicPr>
                      <p:cNvPr id="0" name=""/>
                      <p:cNvPicPr/>
                      <p:nvPr/>
                    </p:nvPicPr>
                    <p:blipFill>
                      <a:blip r:embed="rId4"/>
                      <a:stretch>
                        <a:fillRect/>
                      </a:stretch>
                    </p:blipFill>
                    <p:spPr>
                      <a:xfrm>
                        <a:off x="3166047" y="2379790"/>
                        <a:ext cx="584200" cy="203200"/>
                      </a:xfrm>
                      <a:prstGeom prst="rect">
                        <a:avLst/>
                      </a:prstGeom>
                    </p:spPr>
                  </p:pic>
                </p:oleObj>
              </mc:Fallback>
            </mc:AlternateContent>
          </a:graphicData>
        </a:graphic>
      </p:graphicFrame>
      <p:sp>
        <p:nvSpPr>
          <p:cNvPr id="4" name="TextBox 3"/>
          <p:cNvSpPr txBox="1"/>
          <p:nvPr/>
        </p:nvSpPr>
        <p:spPr>
          <a:xfrm>
            <a:off x="2223008" y="1589024"/>
            <a:ext cx="1727461" cy="276999"/>
          </a:xfrm>
          <a:prstGeom prst="rect">
            <a:avLst/>
          </a:prstGeom>
          <a:noFill/>
        </p:spPr>
        <p:txBody>
          <a:bodyPr wrap="none" rtlCol="0">
            <a:spAutoFit/>
          </a:bodyPr>
          <a:lstStyle/>
          <a:p>
            <a:r>
              <a:rPr lang="en-AU" sz="1200" dirty="0"/>
              <a:t>energy in moving the car</a:t>
            </a:r>
            <a:endParaRPr lang="en-US" sz="1200" dirty="0"/>
          </a:p>
        </p:txBody>
      </p:sp>
      <p:cxnSp>
        <p:nvCxnSpPr>
          <p:cNvPr id="20" name="Straight Arrow Connector 19"/>
          <p:cNvCxnSpPr>
            <a:stCxn id="4" idx="1"/>
            <a:endCxn id="13" idx="3"/>
          </p:cNvCxnSpPr>
          <p:nvPr/>
        </p:nvCxnSpPr>
        <p:spPr>
          <a:xfrm flipH="1" flipV="1">
            <a:off x="2044700" y="1229519"/>
            <a:ext cx="178308" cy="49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670304" y="512064"/>
            <a:ext cx="1874296" cy="276999"/>
          </a:xfrm>
          <a:prstGeom prst="rect">
            <a:avLst/>
          </a:prstGeom>
          <a:noFill/>
        </p:spPr>
        <p:txBody>
          <a:bodyPr wrap="none" rtlCol="0">
            <a:spAutoFit/>
          </a:bodyPr>
          <a:lstStyle/>
          <a:p>
            <a:r>
              <a:rPr lang="en-AU" sz="1200" dirty="0"/>
              <a:t>energy from burning petrol</a:t>
            </a:r>
            <a:endParaRPr lang="en-US" sz="1200" dirty="0"/>
          </a:p>
        </p:txBody>
      </p:sp>
      <p:cxnSp>
        <p:nvCxnSpPr>
          <p:cNvPr id="24" name="Straight Arrow Connector 23"/>
          <p:cNvCxnSpPr>
            <a:stCxn id="21" idx="1"/>
            <a:endCxn id="9" idx="3"/>
          </p:cNvCxnSpPr>
          <p:nvPr/>
        </p:nvCxnSpPr>
        <p:spPr>
          <a:xfrm flipH="1">
            <a:off x="1284288" y="650564"/>
            <a:ext cx="386016" cy="27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34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Image result for image person walking on cold floor">
            <a:extLst>
              <a:ext uri="{FF2B5EF4-FFF2-40B4-BE49-F238E27FC236}">
                <a16:creationId xmlns:a16="http://schemas.microsoft.com/office/drawing/2014/main" id="{6FBBCE2C-E0F6-4D84-A85A-33F60366B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7" t="21163" r="7437" b="31076"/>
          <a:stretch/>
        </p:blipFill>
        <p:spPr bwMode="auto">
          <a:xfrm>
            <a:off x="85343" y="926207"/>
            <a:ext cx="3761827" cy="1105793"/>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image person walking on cold floor">
            <a:extLst>
              <a:ext uri="{FF2B5EF4-FFF2-40B4-BE49-F238E27FC236}">
                <a16:creationId xmlns:a16="http://schemas.microsoft.com/office/drawing/2014/main" id="{C9F0E8D7-EA3D-45F8-B4D5-BFDA216E6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415" y="926592"/>
            <a:ext cx="1047877" cy="110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5"/>
          <p:cNvSpPr txBox="1">
            <a:spLocks noChangeArrowheads="1"/>
          </p:cNvSpPr>
          <p:nvPr/>
        </p:nvSpPr>
        <p:spPr bwMode="auto">
          <a:xfrm>
            <a:off x="465138" y="647700"/>
            <a:ext cx="847725" cy="2381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a:t>Hot reservoir</a:t>
            </a:r>
          </a:p>
        </p:txBody>
      </p:sp>
      <p:sp>
        <p:nvSpPr>
          <p:cNvPr id="33" name="Text Box 6"/>
          <p:cNvSpPr txBox="1">
            <a:spLocks noChangeArrowheads="1"/>
          </p:cNvSpPr>
          <p:nvPr/>
        </p:nvSpPr>
        <p:spPr bwMode="auto">
          <a:xfrm>
            <a:off x="410200" y="2294376"/>
            <a:ext cx="904875" cy="2381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a:t>Cold reservoir</a:t>
            </a:r>
          </a:p>
        </p:txBody>
      </p:sp>
      <p:sp>
        <p:nvSpPr>
          <p:cNvPr id="34" name="Text Box 7"/>
          <p:cNvSpPr txBox="1">
            <a:spLocks noChangeArrowheads="1"/>
          </p:cNvSpPr>
          <p:nvPr/>
        </p:nvSpPr>
        <p:spPr bwMode="auto">
          <a:xfrm>
            <a:off x="630238" y="1525588"/>
            <a:ext cx="549275"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a:t>Engine</a:t>
            </a:r>
          </a:p>
        </p:txBody>
      </p:sp>
      <p:sp>
        <p:nvSpPr>
          <p:cNvPr id="35" name="Text Box 8"/>
          <p:cNvSpPr txBox="1">
            <a:spLocks noChangeArrowheads="1"/>
          </p:cNvSpPr>
          <p:nvPr/>
        </p:nvSpPr>
        <p:spPr bwMode="auto">
          <a:xfrm>
            <a:off x="2171877" y="1534544"/>
            <a:ext cx="87075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900" dirty="0"/>
              <a:t>Surroundings</a:t>
            </a:r>
          </a:p>
        </p:txBody>
      </p:sp>
      <p:sp>
        <p:nvSpPr>
          <p:cNvPr id="36" name="Line 9"/>
          <p:cNvSpPr>
            <a:spLocks noChangeShapeType="1"/>
          </p:cNvSpPr>
          <p:nvPr/>
        </p:nvSpPr>
        <p:spPr bwMode="auto">
          <a:xfrm>
            <a:off x="846138" y="1020763"/>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10"/>
          <p:cNvSpPr>
            <a:spLocks noChangeShapeType="1"/>
          </p:cNvSpPr>
          <p:nvPr/>
        </p:nvSpPr>
        <p:spPr bwMode="auto">
          <a:xfrm>
            <a:off x="846138" y="1862138"/>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1"/>
          <p:cNvSpPr>
            <a:spLocks noChangeShapeType="1"/>
          </p:cNvSpPr>
          <p:nvPr/>
        </p:nvSpPr>
        <p:spPr bwMode="auto">
          <a:xfrm>
            <a:off x="1422400" y="1668463"/>
            <a:ext cx="7191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Text Box 12"/>
          <p:cNvSpPr txBox="1">
            <a:spLocks noChangeArrowheads="1"/>
          </p:cNvSpPr>
          <p:nvPr/>
        </p:nvSpPr>
        <p:spPr bwMode="auto">
          <a:xfrm>
            <a:off x="969963" y="1044575"/>
            <a:ext cx="3667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latin typeface="Times New Roman" panose="02020603050405020304" pitchFamily="18" charset="0"/>
              </a:rPr>
              <a:t>Q</a:t>
            </a:r>
            <a:r>
              <a:rPr lang="en-US" altLang="en-US" sz="1200" baseline="-25000">
                <a:latin typeface="Times New Roman" panose="02020603050405020304" pitchFamily="18" charset="0"/>
              </a:rPr>
              <a:t>H</a:t>
            </a:r>
          </a:p>
        </p:txBody>
      </p:sp>
      <p:sp>
        <p:nvSpPr>
          <p:cNvPr id="40" name="Text Box 13"/>
          <p:cNvSpPr txBox="1">
            <a:spLocks noChangeArrowheads="1"/>
          </p:cNvSpPr>
          <p:nvPr/>
        </p:nvSpPr>
        <p:spPr bwMode="auto">
          <a:xfrm>
            <a:off x="917575" y="1884363"/>
            <a:ext cx="361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latin typeface="Times New Roman" panose="02020603050405020304" pitchFamily="18" charset="0"/>
              </a:rPr>
              <a:t>Q</a:t>
            </a:r>
            <a:r>
              <a:rPr lang="en-US" altLang="en-US" sz="1200" baseline="-25000">
                <a:latin typeface="Times New Roman" panose="02020603050405020304" pitchFamily="18" charset="0"/>
              </a:rPr>
              <a:t>C</a:t>
            </a:r>
          </a:p>
        </p:txBody>
      </p:sp>
      <p:sp>
        <p:nvSpPr>
          <p:cNvPr id="41" name="Text Box 14"/>
          <p:cNvSpPr txBox="1">
            <a:spLocks noChangeArrowheads="1"/>
          </p:cNvSpPr>
          <p:nvPr/>
        </p:nvSpPr>
        <p:spPr bwMode="auto">
          <a:xfrm>
            <a:off x="1689100" y="1333500"/>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latin typeface="Times New Roman" panose="02020603050405020304" pitchFamily="18" charset="0"/>
              </a:rPr>
              <a:t>W</a:t>
            </a:r>
          </a:p>
        </p:txBody>
      </p:sp>
      <p:sp>
        <p:nvSpPr>
          <p:cNvPr id="5" name="TextBox 4"/>
          <p:cNvSpPr txBox="1"/>
          <p:nvPr/>
        </p:nvSpPr>
        <p:spPr>
          <a:xfrm>
            <a:off x="1490827" y="2702615"/>
            <a:ext cx="2393696" cy="461665"/>
          </a:xfrm>
          <a:prstGeom prst="rect">
            <a:avLst/>
          </a:prstGeom>
          <a:noFill/>
        </p:spPr>
        <p:txBody>
          <a:bodyPr wrap="square" rtlCol="0">
            <a:spAutoFit/>
          </a:bodyPr>
          <a:lstStyle/>
          <a:p>
            <a:r>
              <a:rPr lang="en-AU" sz="1200" dirty="0"/>
              <a:t>A working engine since Second law of thermodynamics is satisfied</a:t>
            </a:r>
            <a:endParaRPr 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1672658325"/>
              </p:ext>
            </p:extLst>
          </p:nvPr>
        </p:nvGraphicFramePr>
        <p:xfrm>
          <a:off x="2131585" y="3267930"/>
          <a:ext cx="584200" cy="203200"/>
        </p:xfrm>
        <a:graphic>
          <a:graphicData uri="http://schemas.openxmlformats.org/presentationml/2006/ole">
            <mc:AlternateContent xmlns:mc="http://schemas.openxmlformats.org/markup-compatibility/2006">
              <mc:Choice xmlns:v="urn:schemas-microsoft-com:vml" Requires="v">
                <p:oleObj spid="_x0000_s65616" name="Equation" r:id="rId3" imgW="583920" imgH="203040" progId="Equation.DSMT4">
                  <p:embed/>
                </p:oleObj>
              </mc:Choice>
              <mc:Fallback>
                <p:oleObj name="Equation" r:id="rId3" imgW="583920" imgH="203040" progId="Equation.DSMT4">
                  <p:embed/>
                  <p:pic>
                    <p:nvPicPr>
                      <p:cNvPr id="0" name=""/>
                      <p:cNvPicPr/>
                      <p:nvPr/>
                    </p:nvPicPr>
                    <p:blipFill>
                      <a:blip r:embed="rId4"/>
                      <a:stretch>
                        <a:fillRect/>
                      </a:stretch>
                    </p:blipFill>
                    <p:spPr>
                      <a:xfrm>
                        <a:off x="2131585" y="3267930"/>
                        <a:ext cx="584200" cy="203200"/>
                      </a:xfrm>
                      <a:prstGeom prst="rect">
                        <a:avLst/>
                      </a:prstGeom>
                    </p:spPr>
                  </p:pic>
                </p:oleObj>
              </mc:Fallback>
            </mc:AlternateContent>
          </a:graphicData>
        </a:graphic>
      </p:graphicFrame>
      <p:sp>
        <p:nvSpPr>
          <p:cNvPr id="42" name="TextBox 41"/>
          <p:cNvSpPr txBox="1"/>
          <p:nvPr/>
        </p:nvSpPr>
        <p:spPr>
          <a:xfrm>
            <a:off x="1654048" y="776224"/>
            <a:ext cx="1874296" cy="276999"/>
          </a:xfrm>
          <a:prstGeom prst="rect">
            <a:avLst/>
          </a:prstGeom>
          <a:noFill/>
        </p:spPr>
        <p:txBody>
          <a:bodyPr wrap="none" rtlCol="0">
            <a:spAutoFit/>
          </a:bodyPr>
          <a:lstStyle/>
          <a:p>
            <a:r>
              <a:rPr lang="en-AU" sz="1200" dirty="0"/>
              <a:t>energy from burning petrol</a:t>
            </a:r>
            <a:endParaRPr lang="en-US" sz="1200" dirty="0"/>
          </a:p>
        </p:txBody>
      </p:sp>
      <p:cxnSp>
        <p:nvCxnSpPr>
          <p:cNvPr id="43" name="Straight Arrow Connector 42"/>
          <p:cNvCxnSpPr>
            <a:stCxn id="42" idx="1"/>
          </p:cNvCxnSpPr>
          <p:nvPr/>
        </p:nvCxnSpPr>
        <p:spPr>
          <a:xfrm flipH="1">
            <a:off x="1268032" y="914724"/>
            <a:ext cx="386016" cy="27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466848" y="1194816"/>
            <a:ext cx="1727461" cy="276999"/>
          </a:xfrm>
          <a:prstGeom prst="rect">
            <a:avLst/>
          </a:prstGeom>
          <a:noFill/>
        </p:spPr>
        <p:txBody>
          <a:bodyPr wrap="square" rtlCol="0">
            <a:spAutoFit/>
          </a:bodyPr>
          <a:lstStyle/>
          <a:p>
            <a:r>
              <a:rPr lang="en-AU" sz="1200" dirty="0"/>
              <a:t>energy in moving the car</a:t>
            </a:r>
            <a:endParaRPr lang="en-US" sz="1200" dirty="0"/>
          </a:p>
        </p:txBody>
      </p:sp>
      <p:cxnSp>
        <p:nvCxnSpPr>
          <p:cNvPr id="45" name="Straight Arrow Connector 44"/>
          <p:cNvCxnSpPr>
            <a:stCxn id="44" idx="1"/>
            <a:endCxn id="41" idx="3"/>
          </p:cNvCxnSpPr>
          <p:nvPr/>
        </p:nvCxnSpPr>
        <p:spPr>
          <a:xfrm flipH="1">
            <a:off x="2000250" y="1333316"/>
            <a:ext cx="466598" cy="137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484932" y="1979122"/>
            <a:ext cx="2867777" cy="461665"/>
          </a:xfrm>
          <a:prstGeom prst="rect">
            <a:avLst/>
          </a:prstGeom>
          <a:noFill/>
        </p:spPr>
        <p:txBody>
          <a:bodyPr wrap="square" rtlCol="0">
            <a:spAutoFit/>
          </a:bodyPr>
          <a:lstStyle/>
          <a:p>
            <a:r>
              <a:rPr lang="en-AU" sz="1200" dirty="0"/>
              <a:t>heat transferred to surroundings: this energy can’t be utilized</a:t>
            </a:r>
            <a:endParaRPr lang="en-US" sz="1200" dirty="0"/>
          </a:p>
        </p:txBody>
      </p:sp>
      <p:cxnSp>
        <p:nvCxnSpPr>
          <p:cNvPr id="13" name="Straight Arrow Connector 12"/>
          <p:cNvCxnSpPr>
            <a:stCxn id="46" idx="1"/>
          </p:cNvCxnSpPr>
          <p:nvPr/>
        </p:nvCxnSpPr>
        <p:spPr>
          <a:xfrm flipH="1" flipV="1">
            <a:off x="1232992" y="2134979"/>
            <a:ext cx="251940" cy="74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053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p:cNvSpPr>
            <a:spLocks noChangeArrowheads="1"/>
          </p:cNvSpPr>
          <p:nvPr/>
        </p:nvSpPr>
        <p:spPr bwMode="auto">
          <a:xfrm>
            <a:off x="209550" y="106680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0" tIns="45700" rIns="91400" bIns="45700" anchor="ctr">
            <a:spAutoFit/>
          </a:bodyPr>
          <a:lstStyle/>
          <a:p>
            <a:endParaRPr lang="en-US" altLang="en-US">
              <a:latin typeface="Arial" panose="020B0604020202020204" pitchFamily="34" charset="0"/>
            </a:endParaRPr>
          </a:p>
        </p:txBody>
      </p:sp>
      <p:sp>
        <p:nvSpPr>
          <p:cNvPr id="49" name="Text Box 5"/>
          <p:cNvSpPr txBox="1">
            <a:spLocks noChangeArrowheads="1"/>
          </p:cNvSpPr>
          <p:nvPr/>
        </p:nvSpPr>
        <p:spPr bwMode="auto">
          <a:xfrm>
            <a:off x="71438" y="93472"/>
            <a:ext cx="435768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sz="1000" b="1" dirty="0">
                <a:solidFill>
                  <a:srgbClr val="FF0000"/>
                </a:solidFill>
              </a:rPr>
              <a:t>    heat </a:t>
            </a:r>
            <a:r>
              <a:rPr lang="en-AU" altLang="en-US" sz="1000" b="1" i="1" dirty="0">
                <a:solidFill>
                  <a:srgbClr val="FF0000"/>
                </a:solidFill>
                <a:latin typeface="Times New Roman" panose="02020603050405020304" pitchFamily="18" charset="0"/>
                <a:cs typeface="Times New Roman" panose="02020603050405020304" pitchFamily="18" charset="0"/>
              </a:rPr>
              <a:t>Q</a:t>
            </a:r>
            <a:r>
              <a:rPr lang="en-AU" altLang="en-US" sz="1000" b="1" dirty="0">
                <a:solidFill>
                  <a:srgbClr val="FF0000"/>
                </a:solidFill>
              </a:rPr>
              <a:t> is the energy transfer due to a temperature difference </a:t>
            </a:r>
            <a:r>
              <a:rPr lang="en-AU" altLang="en-US" sz="1000" b="1" dirty="0">
                <a:solidFill>
                  <a:srgbClr val="FF0000"/>
                </a:solidFill>
                <a:latin typeface="Times New Roman" panose="02020603050405020304" pitchFamily="18" charset="0"/>
                <a:sym typeface="Symbol" panose="05050102010706020507" pitchFamily="18" charset="2"/>
              </a:rPr>
              <a:t></a:t>
            </a:r>
            <a:r>
              <a:rPr lang="en-AU" altLang="en-US" sz="1000" b="1" i="1" dirty="0">
                <a:solidFill>
                  <a:srgbClr val="FF0000"/>
                </a:solidFill>
                <a:latin typeface="Times New Roman" panose="02020603050405020304" pitchFamily="18" charset="0"/>
              </a:rPr>
              <a:t>T</a:t>
            </a:r>
          </a:p>
          <a:p>
            <a:endParaRPr lang="en-AU" altLang="en-US" sz="1000" b="1" dirty="0">
              <a:solidFill>
                <a:srgbClr val="FF0000"/>
              </a:solidFill>
            </a:endParaRPr>
          </a:p>
          <a:p>
            <a:r>
              <a:rPr lang="en-AU" altLang="en-US" sz="1600" b="1" dirty="0">
                <a:solidFill>
                  <a:srgbClr val="663300"/>
                </a:solidFill>
              </a:rPr>
              <a:t>CONDUCTION</a:t>
            </a:r>
          </a:p>
          <a:p>
            <a:r>
              <a:rPr lang="en-AU" altLang="en-US" sz="1600" b="1" dirty="0">
                <a:solidFill>
                  <a:srgbClr val="663300"/>
                </a:solidFill>
              </a:rPr>
              <a:t>     </a:t>
            </a:r>
            <a:r>
              <a:rPr lang="en-AU" altLang="en-US" sz="1600" b="1" dirty="0">
                <a:solidFill>
                  <a:srgbClr val="0000CC"/>
                </a:solidFill>
              </a:rPr>
              <a:t>CONVECTION</a:t>
            </a:r>
          </a:p>
          <a:p>
            <a:r>
              <a:rPr lang="en-AU" altLang="en-US" sz="1600" b="1" dirty="0">
                <a:solidFill>
                  <a:srgbClr val="0000CC"/>
                </a:solidFill>
              </a:rPr>
              <a:t>        </a:t>
            </a:r>
            <a:r>
              <a:rPr lang="en-AU" altLang="en-US" sz="1600" b="1" dirty="0">
                <a:solidFill>
                  <a:srgbClr val="FF0066"/>
                </a:solidFill>
              </a:rPr>
              <a:t>RADIATION</a:t>
            </a:r>
          </a:p>
          <a:p>
            <a:endParaRPr lang="en-US" altLang="en-US" dirty="0"/>
          </a:p>
          <a:p>
            <a:endParaRPr lang="en-US" altLang="en-US" dirty="0"/>
          </a:p>
        </p:txBody>
      </p:sp>
      <p:sp>
        <p:nvSpPr>
          <p:cNvPr id="52" name="Oval 8"/>
          <p:cNvSpPr>
            <a:spLocks noChangeArrowheads="1"/>
          </p:cNvSpPr>
          <p:nvPr/>
        </p:nvSpPr>
        <p:spPr bwMode="auto">
          <a:xfrm>
            <a:off x="1781175" y="1525588"/>
            <a:ext cx="1150938" cy="936625"/>
          </a:xfrm>
          <a:prstGeom prst="ellipse">
            <a:avLst/>
          </a:prstGeom>
          <a:solidFill>
            <a:schemeClr val="accent6">
              <a:lumMod val="40000"/>
              <a:lumOff val="60000"/>
            </a:schemeClr>
          </a:solidFill>
          <a:ln w="9525">
            <a:solidFill>
              <a:srgbClr val="00B050"/>
            </a:solidFill>
            <a:round/>
            <a:headEnd/>
            <a:tailEnd/>
          </a:ln>
          <a:effectLst/>
        </p:spPr>
        <p:txBody>
          <a:bodyPr wrap="none" anchor="ctr"/>
          <a:lstStyle/>
          <a:p>
            <a:endParaRPr lang="en-US"/>
          </a:p>
        </p:txBody>
      </p:sp>
      <p:sp>
        <p:nvSpPr>
          <p:cNvPr id="55" name="Text Box 9"/>
          <p:cNvSpPr txBox="1">
            <a:spLocks noChangeArrowheads="1"/>
          </p:cNvSpPr>
          <p:nvPr/>
        </p:nvSpPr>
        <p:spPr bwMode="auto">
          <a:xfrm>
            <a:off x="1970215" y="1978343"/>
            <a:ext cx="8435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dirty="0"/>
              <a:t>system  </a:t>
            </a:r>
            <a:r>
              <a:rPr lang="en-US" altLang="en-US" sz="1200" i="1" dirty="0">
                <a:latin typeface="Times New Roman" panose="02020603050405020304" pitchFamily="18" charset="0"/>
              </a:rPr>
              <a:t>T</a:t>
            </a:r>
          </a:p>
        </p:txBody>
      </p:sp>
      <p:sp>
        <p:nvSpPr>
          <p:cNvPr id="56" name="Line 10"/>
          <p:cNvSpPr>
            <a:spLocks noChangeShapeType="1"/>
          </p:cNvSpPr>
          <p:nvPr/>
        </p:nvSpPr>
        <p:spPr bwMode="auto">
          <a:xfrm flipV="1">
            <a:off x="2646363" y="1668463"/>
            <a:ext cx="647700" cy="144462"/>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Text Box 11"/>
          <p:cNvSpPr txBox="1">
            <a:spLocks noChangeArrowheads="1"/>
          </p:cNvSpPr>
          <p:nvPr/>
        </p:nvSpPr>
        <p:spPr bwMode="auto">
          <a:xfrm>
            <a:off x="3299016" y="1403477"/>
            <a:ext cx="74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err="1">
                <a:latin typeface="Times New Roman" panose="02020603050405020304" pitchFamily="18" charset="0"/>
              </a:rPr>
              <a:t>Q</a:t>
            </a:r>
            <a:r>
              <a:rPr lang="en-US" altLang="en-US" baseline="-25000" dirty="0" err="1">
                <a:latin typeface="Times New Roman" panose="02020603050405020304" pitchFamily="18" charset="0"/>
              </a:rPr>
              <a:t>net</a:t>
            </a:r>
            <a:endParaRPr lang="en-US" altLang="en-US" baseline="-25000" dirty="0">
              <a:latin typeface="Times New Roman" panose="02020603050405020304" pitchFamily="18" charset="0"/>
            </a:endParaRPr>
          </a:p>
        </p:txBody>
      </p:sp>
      <p:sp>
        <p:nvSpPr>
          <p:cNvPr id="58" name="Text Box 12"/>
          <p:cNvSpPr txBox="1">
            <a:spLocks noChangeArrowheads="1"/>
          </p:cNvSpPr>
          <p:nvPr/>
        </p:nvSpPr>
        <p:spPr bwMode="auto">
          <a:xfrm>
            <a:off x="3057525" y="1906588"/>
            <a:ext cx="14847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dirty="0"/>
              <a:t>Environment </a:t>
            </a:r>
            <a:r>
              <a:rPr lang="en-US" altLang="en-US" sz="1400" dirty="0"/>
              <a:t> </a:t>
            </a:r>
            <a:r>
              <a:rPr lang="en-US" altLang="en-US" sz="1400" i="1" dirty="0">
                <a:latin typeface="Times New Roman" panose="02020603050405020304" pitchFamily="18" charset="0"/>
              </a:rPr>
              <a:t>T</a:t>
            </a:r>
            <a:r>
              <a:rPr lang="en-US" altLang="en-US" sz="1400" baseline="-25000" dirty="0">
                <a:latin typeface="Times New Roman" panose="02020603050405020304" pitchFamily="18" charset="0"/>
              </a:rPr>
              <a:t>ENV</a:t>
            </a:r>
          </a:p>
        </p:txBody>
      </p:sp>
      <p:sp>
        <p:nvSpPr>
          <p:cNvPr id="59" name="Text Box 13"/>
          <p:cNvSpPr txBox="1">
            <a:spLocks noChangeArrowheads="1"/>
          </p:cNvSpPr>
          <p:nvPr/>
        </p:nvSpPr>
        <p:spPr bwMode="auto">
          <a:xfrm>
            <a:off x="395859" y="3039936"/>
            <a:ext cx="3971925" cy="284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dirty="0"/>
              <a:t>European heat wave, 2003 </a:t>
            </a:r>
            <a:r>
              <a:rPr lang="en-US" altLang="en-US" sz="1200" dirty="0">
                <a:sym typeface="Symbol" panose="05050102010706020507" pitchFamily="18" charset="2"/>
              </a:rPr>
              <a:t> ~35 000 deaths in France</a:t>
            </a:r>
          </a:p>
        </p:txBody>
      </p:sp>
      <p:pic>
        <p:nvPicPr>
          <p:cNvPr id="61" name="Picture 16" descr="under-the-hood-bb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361950"/>
            <a:ext cx="900112" cy="6889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7" descr="chicken_grilledbbq[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588" y="377825"/>
            <a:ext cx="573087" cy="73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982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Box 4"/>
          <p:cNvSpPr txBox="1">
            <a:spLocks noChangeArrowheads="1"/>
          </p:cNvSpPr>
          <p:nvPr/>
        </p:nvSpPr>
        <p:spPr bwMode="auto">
          <a:xfrm>
            <a:off x="125413" y="82550"/>
            <a:ext cx="1427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2000">
                <a:solidFill>
                  <a:srgbClr val="FF0000"/>
                </a:solidFill>
                <a:latin typeface="Chiller" panose="04020404031007020602" pitchFamily="82" charset="0"/>
              </a:rPr>
              <a:t>Live sheep trade</a:t>
            </a:r>
          </a:p>
        </p:txBody>
      </p:sp>
      <p:sp>
        <p:nvSpPr>
          <p:cNvPr id="62" name="Rectangle 9"/>
          <p:cNvSpPr>
            <a:spLocks noChangeArrowheads="1"/>
          </p:cNvSpPr>
          <p:nvPr/>
        </p:nvSpPr>
        <p:spPr bwMode="auto">
          <a:xfrm>
            <a:off x="162560" y="468884"/>
            <a:ext cx="248634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dirty="0"/>
              <a:t>Sunday, October 26, 2003</a:t>
            </a:r>
          </a:p>
          <a:p>
            <a:pPr>
              <a:spcBef>
                <a:spcPct val="50000"/>
              </a:spcBef>
            </a:pPr>
            <a:r>
              <a:rPr lang="en-US" altLang="en-US" sz="1200" dirty="0"/>
              <a:t>Sheep to shore ... finally</a:t>
            </a:r>
          </a:p>
          <a:p>
            <a:pPr>
              <a:spcBef>
                <a:spcPct val="50000"/>
              </a:spcBef>
            </a:pPr>
            <a:r>
              <a:rPr lang="en-US" altLang="en-US" sz="1200" dirty="0"/>
              <a:t>The Labor Opposition will pursue the Government over the cost of the "ship of death" saga, which ended on Friday when 50,000 Australian sheep at sea for three months began being unloading in Eritrea. </a:t>
            </a:r>
          </a:p>
        </p:txBody>
      </p:sp>
      <p:pic>
        <p:nvPicPr>
          <p:cNvPr id="18945" name="Picture 513" descr="Image result for images live sheep trade"/>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r="27782"/>
          <a:stretch/>
        </p:blipFill>
        <p:spPr bwMode="auto">
          <a:xfrm>
            <a:off x="3283711" y="138176"/>
            <a:ext cx="903729" cy="1042988"/>
          </a:xfrm>
          <a:prstGeom prst="rect">
            <a:avLst/>
          </a:prstGeom>
          <a:noFill/>
          <a:extLst>
            <a:ext uri="{909E8E84-426E-40DD-AFC4-6F175D3DCCD1}">
              <a14:hiddenFill xmlns:a14="http://schemas.microsoft.com/office/drawing/2010/main">
                <a:solidFill>
                  <a:srgbClr val="FFFFFF"/>
                </a:solidFill>
              </a14:hiddenFill>
            </a:ext>
          </a:extLst>
        </p:spPr>
      </p:pic>
      <p:pic>
        <p:nvPicPr>
          <p:cNvPr id="18947" name="Picture 515" descr="Image result for images live sheep tra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728" y="2409429"/>
            <a:ext cx="839024" cy="1048780"/>
          </a:xfrm>
          <a:prstGeom prst="rect">
            <a:avLst/>
          </a:prstGeom>
          <a:noFill/>
          <a:extLst>
            <a:ext uri="{909E8E84-426E-40DD-AFC4-6F175D3DCCD1}">
              <a14:hiddenFill xmlns:a14="http://schemas.microsoft.com/office/drawing/2010/main">
                <a:solidFill>
                  <a:srgbClr val="FFFFFF"/>
                </a:solidFill>
              </a14:hiddenFill>
            </a:ext>
          </a:extLst>
        </p:spPr>
      </p:pic>
      <p:pic>
        <p:nvPicPr>
          <p:cNvPr id="18951" name="Picture 519" descr="Image result for images live sheep tra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737" y="1241902"/>
            <a:ext cx="1808479" cy="1018444"/>
          </a:xfrm>
          <a:prstGeom prst="rect">
            <a:avLst/>
          </a:prstGeom>
          <a:noFill/>
          <a:extLst>
            <a:ext uri="{909E8E84-426E-40DD-AFC4-6F175D3DCCD1}">
              <a14:hiddenFill xmlns:a14="http://schemas.microsoft.com/office/drawing/2010/main">
                <a:solidFill>
                  <a:srgbClr val="FFFFFF"/>
                </a:solidFill>
              </a14:hiddenFill>
            </a:ext>
          </a:extLst>
        </p:spPr>
      </p:pic>
      <p:pic>
        <p:nvPicPr>
          <p:cNvPr id="18953" name="Picture 521" descr="Image result for images live sheep tra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43" y="2418370"/>
            <a:ext cx="1783397" cy="1078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10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27" name="Picture 1999" descr="Image result for images ther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 y="360151"/>
            <a:ext cx="1284224" cy="1440465"/>
          </a:xfrm>
          <a:prstGeom prst="rect">
            <a:avLst/>
          </a:prstGeom>
          <a:noFill/>
          <a:extLst>
            <a:ext uri="{909E8E84-426E-40DD-AFC4-6F175D3DCCD1}">
              <a14:hiddenFill xmlns:a14="http://schemas.microsoft.com/office/drawing/2010/main">
                <a:solidFill>
                  <a:srgbClr val="FFFFFF"/>
                </a:solidFill>
              </a14:hiddenFill>
            </a:ext>
          </a:extLst>
        </p:spPr>
      </p:pic>
      <p:pic>
        <p:nvPicPr>
          <p:cNvPr id="50129" name="Picture 2001" descr="Image result for images therm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110" y="361540"/>
            <a:ext cx="2043873" cy="14388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82496" y="365760"/>
            <a:ext cx="398272" cy="22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31" name="Picture 2003" descr="Image result for images thermograp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252" y="1796288"/>
            <a:ext cx="1431924" cy="1442719"/>
          </a:xfrm>
          <a:prstGeom prst="rect">
            <a:avLst/>
          </a:prstGeom>
          <a:noFill/>
          <a:extLst>
            <a:ext uri="{909E8E84-426E-40DD-AFC4-6F175D3DCCD1}">
              <a14:hiddenFill xmlns:a14="http://schemas.microsoft.com/office/drawing/2010/main">
                <a:solidFill>
                  <a:srgbClr val="FFFFFF"/>
                </a:solidFill>
              </a14:hiddenFill>
            </a:ext>
          </a:extLst>
        </p:spPr>
      </p:pic>
      <p:pic>
        <p:nvPicPr>
          <p:cNvPr id="50133" name="Picture 2005" descr="Image result for images thermograph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41" y="1796288"/>
            <a:ext cx="1918209" cy="143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40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204">
            <a:extLst>
              <a:ext uri="{FF2B5EF4-FFF2-40B4-BE49-F238E27FC236}">
                <a16:creationId xmlns:a16="http://schemas.microsoft.com/office/drawing/2014/main" id="{305F42DB-F2C1-4480-BB4D-4671A59D5D1B}"/>
              </a:ext>
            </a:extLst>
          </p:cNvPr>
          <p:cNvPicPr/>
          <p:nvPr/>
        </p:nvPicPr>
        <p:blipFill>
          <a:blip r:embed="rId2" cstate="print">
            <a:extLst>
              <a:ext uri="{28A0092B-C50C-407E-A947-70E740481C1C}">
                <a14:useLocalDpi xmlns:a14="http://schemas.microsoft.com/office/drawing/2010/main" val="0"/>
              </a:ext>
            </a:extLst>
          </a:blip>
          <a:srcRect r="17874" b="3317"/>
          <a:stretch>
            <a:fillRect/>
          </a:stretch>
        </p:blipFill>
        <p:spPr bwMode="auto">
          <a:xfrm>
            <a:off x="676371" y="991680"/>
            <a:ext cx="1785620" cy="1397635"/>
          </a:xfrm>
          <a:prstGeom prst="rect">
            <a:avLst/>
          </a:prstGeom>
          <a:noFill/>
          <a:extLst/>
        </p:spPr>
      </p:pic>
      <p:pic>
        <p:nvPicPr>
          <p:cNvPr id="5" name="Picture 4" descr="ph01938j">
            <a:extLst>
              <a:ext uri="{FF2B5EF4-FFF2-40B4-BE49-F238E27FC236}">
                <a16:creationId xmlns:a16="http://schemas.microsoft.com/office/drawing/2014/main" id="{948291BC-6B80-482E-9C03-EBFD4A122A6E}"/>
              </a:ext>
            </a:extLst>
          </p:cNvPr>
          <p:cNvPicPr/>
          <p:nvPr/>
        </p:nvPicPr>
        <p:blipFill>
          <a:blip r:embed="rId3">
            <a:extLst>
              <a:ext uri="{28A0092B-C50C-407E-A947-70E740481C1C}">
                <a14:useLocalDpi xmlns:a14="http://schemas.microsoft.com/office/drawing/2010/main" val="0"/>
              </a:ext>
            </a:extLst>
          </a:blip>
          <a:srcRect l="67702" t="19304" b="18687"/>
          <a:stretch>
            <a:fillRect/>
          </a:stretch>
        </p:blipFill>
        <p:spPr bwMode="auto">
          <a:xfrm>
            <a:off x="2462308" y="1000252"/>
            <a:ext cx="1343025" cy="1385316"/>
          </a:xfrm>
          <a:prstGeom prst="rect">
            <a:avLst/>
          </a:prstGeom>
          <a:noFill/>
          <a:ln w="9525">
            <a:solidFill>
              <a:srgbClr val="000066"/>
            </a:solidFill>
            <a:miter lim="800000"/>
            <a:headEnd/>
            <a:tailEnd/>
          </a:ln>
          <a:extLst/>
        </p:spPr>
      </p:pic>
    </p:spTree>
    <p:extLst>
      <p:ext uri="{BB962C8B-B14F-4D97-AF65-F5344CB8AC3E}">
        <p14:creationId xmlns:p14="http://schemas.microsoft.com/office/powerpoint/2010/main" val="1708135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05" name="Picture 1757" descr="Image result for image thermos bottle reflective inside"/>
          <p:cNvPicPr>
            <a:picLocks noChangeAspect="1" noChangeArrowheads="1"/>
          </p:cNvPicPr>
          <p:nvPr/>
        </p:nvPicPr>
        <p:blipFill rotWithShape="1">
          <a:blip r:embed="rId2">
            <a:extLst>
              <a:ext uri="{28A0092B-C50C-407E-A947-70E740481C1C}">
                <a14:useLocalDpi xmlns:a14="http://schemas.microsoft.com/office/drawing/2010/main" val="0"/>
              </a:ext>
            </a:extLst>
          </a:blip>
          <a:srcRect l="12464" t="27250" r="3909" b="26101"/>
          <a:stretch/>
        </p:blipFill>
        <p:spPr bwMode="auto">
          <a:xfrm>
            <a:off x="2312416" y="235712"/>
            <a:ext cx="2389632" cy="999744"/>
          </a:xfrm>
          <a:prstGeom prst="rect">
            <a:avLst/>
          </a:prstGeom>
          <a:noFill/>
          <a:extLst>
            <a:ext uri="{909E8E84-426E-40DD-AFC4-6F175D3DCCD1}">
              <a14:hiddenFill xmlns:a14="http://schemas.microsoft.com/office/drawing/2010/main">
                <a:solidFill>
                  <a:srgbClr val="FFFFFF"/>
                </a:solidFill>
              </a14:hiddenFill>
            </a:ext>
          </a:extLst>
        </p:spPr>
      </p:pic>
      <p:sp>
        <p:nvSpPr>
          <p:cNvPr id="62" name="AutoShape 6"/>
          <p:cNvSpPr>
            <a:spLocks noChangeArrowheads="1"/>
          </p:cNvSpPr>
          <p:nvPr/>
        </p:nvSpPr>
        <p:spPr bwMode="auto">
          <a:xfrm>
            <a:off x="1320292" y="1990662"/>
            <a:ext cx="1225550" cy="792162"/>
          </a:xfrm>
          <a:prstGeom prst="cube">
            <a:avLst>
              <a:gd name="adj" fmla="val 25000"/>
            </a:avLst>
          </a:prstGeom>
          <a:solidFill>
            <a:srgbClr val="D36E5D"/>
          </a:solidFill>
          <a:ln w="9525">
            <a:solidFill>
              <a:schemeClr val="tx1"/>
            </a:solidFill>
            <a:miter lim="800000"/>
            <a:headEnd/>
            <a:tailEnd/>
          </a:ln>
          <a:effec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63" name="Text Box 8"/>
          <p:cNvSpPr txBox="1">
            <a:spLocks noChangeArrowheads="1"/>
          </p:cNvSpPr>
          <p:nvPr/>
        </p:nvSpPr>
        <p:spPr bwMode="auto">
          <a:xfrm>
            <a:off x="1511173" y="2307908"/>
            <a:ext cx="625475" cy="274637"/>
          </a:xfrm>
          <a:prstGeom prst="rect">
            <a:avLst/>
          </a:prstGeom>
          <a:noFill/>
          <a:ln>
            <a:noFill/>
          </a:ln>
          <a:effec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latin typeface="Times New Roman" panose="02020603050405020304" pitchFamily="18" charset="0"/>
              </a:rPr>
              <a:t>A, e, T</a:t>
            </a:r>
            <a:r>
              <a:rPr lang="en-US" altLang="en-US" i="1" dirty="0"/>
              <a:t> </a:t>
            </a:r>
          </a:p>
        </p:txBody>
      </p:sp>
      <p:sp>
        <p:nvSpPr>
          <p:cNvPr id="66" name="Line 9"/>
          <p:cNvSpPr>
            <a:spLocks noChangeShapeType="1"/>
          </p:cNvSpPr>
          <p:nvPr/>
        </p:nvSpPr>
        <p:spPr bwMode="auto">
          <a:xfrm flipV="1">
            <a:off x="1967992" y="1774762"/>
            <a:ext cx="0" cy="287337"/>
          </a:xfrm>
          <a:prstGeom prst="line">
            <a:avLst/>
          </a:prstGeom>
          <a:noFill/>
          <a:ln w="952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0"/>
          <p:cNvSpPr>
            <a:spLocks noChangeShapeType="1"/>
          </p:cNvSpPr>
          <p:nvPr/>
        </p:nvSpPr>
        <p:spPr bwMode="auto">
          <a:xfrm>
            <a:off x="2472817" y="2351024"/>
            <a:ext cx="287338" cy="0"/>
          </a:xfrm>
          <a:prstGeom prst="line">
            <a:avLst/>
          </a:prstGeom>
          <a:noFill/>
          <a:ln w="952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1"/>
          <p:cNvSpPr>
            <a:spLocks noChangeShapeType="1"/>
          </p:cNvSpPr>
          <p:nvPr/>
        </p:nvSpPr>
        <p:spPr bwMode="auto">
          <a:xfrm>
            <a:off x="1967992" y="2782824"/>
            <a:ext cx="0"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2"/>
          <p:cNvSpPr>
            <a:spLocks noChangeShapeType="1"/>
          </p:cNvSpPr>
          <p:nvPr/>
        </p:nvSpPr>
        <p:spPr bwMode="auto">
          <a:xfrm flipH="1">
            <a:off x="1032955" y="2422462"/>
            <a:ext cx="28733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Text Box 13"/>
          <p:cNvSpPr txBox="1">
            <a:spLocks noChangeArrowheads="1"/>
          </p:cNvSpPr>
          <p:nvPr/>
        </p:nvSpPr>
        <p:spPr bwMode="auto">
          <a:xfrm>
            <a:off x="2755773" y="2119440"/>
            <a:ext cx="6092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err="1">
                <a:solidFill>
                  <a:srgbClr val="FF0000"/>
                </a:solidFill>
                <a:latin typeface="Times New Roman" panose="02020603050405020304" pitchFamily="18" charset="0"/>
              </a:rPr>
              <a:t>Q</a:t>
            </a:r>
            <a:r>
              <a:rPr lang="en-US" altLang="en-US" baseline="-25000" dirty="0" err="1">
                <a:solidFill>
                  <a:srgbClr val="FF0000"/>
                </a:solidFill>
                <a:latin typeface="Times New Roman" panose="02020603050405020304" pitchFamily="18" charset="0"/>
              </a:rPr>
              <a:t>rad</a:t>
            </a:r>
            <a:endParaRPr lang="en-US" altLang="en-US" baseline="-250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847408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32603" y="684560"/>
            <a:ext cx="2975106" cy="2231329"/>
          </a:xfrm>
          <a:prstGeom prst="rect">
            <a:avLst/>
          </a:prstGeom>
        </p:spPr>
      </p:pic>
    </p:spTree>
    <p:extLst>
      <p:ext uri="{BB962C8B-B14F-4D97-AF65-F5344CB8AC3E}">
        <p14:creationId xmlns:p14="http://schemas.microsoft.com/office/powerpoint/2010/main" val="412289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su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35" y="525272"/>
            <a:ext cx="3240088" cy="24320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012783097"/>
              </p:ext>
            </p:extLst>
          </p:nvPr>
        </p:nvGraphicFramePr>
        <p:xfrm>
          <a:off x="2064511" y="846646"/>
          <a:ext cx="1449007" cy="489275"/>
        </p:xfrm>
        <a:graphic>
          <a:graphicData uri="http://schemas.openxmlformats.org/presentationml/2006/ole">
            <mc:AlternateContent xmlns:mc="http://schemas.openxmlformats.org/markup-compatibility/2006">
              <mc:Choice xmlns:v="urn:schemas-microsoft-com:vml" Requires="v">
                <p:oleObj spid="_x0000_s68626" name="Equation" r:id="rId4" imgW="1955520" imgH="660240" progId="Equation.DSMT4">
                  <p:embed/>
                </p:oleObj>
              </mc:Choice>
              <mc:Fallback>
                <p:oleObj name="Equation" r:id="rId4" imgW="1955520" imgH="660240" progId="Equation.DSMT4">
                  <p:embed/>
                  <p:pic>
                    <p:nvPicPr>
                      <p:cNvPr id="0" name=""/>
                      <p:cNvPicPr/>
                      <p:nvPr/>
                    </p:nvPicPr>
                    <p:blipFill>
                      <a:blip r:embed="rId5"/>
                      <a:stretch>
                        <a:fillRect/>
                      </a:stretch>
                    </p:blipFill>
                    <p:spPr>
                      <a:xfrm>
                        <a:off x="2064511" y="846646"/>
                        <a:ext cx="1449007" cy="489275"/>
                      </a:xfrm>
                      <a:prstGeom prst="rect">
                        <a:avLst/>
                      </a:prstGeom>
                    </p:spPr>
                  </p:pic>
                </p:oleObj>
              </mc:Fallback>
            </mc:AlternateContent>
          </a:graphicData>
        </a:graphic>
      </p:graphicFrame>
    </p:spTree>
    <p:extLst>
      <p:ext uri="{BB962C8B-B14F-4D97-AF65-F5344CB8AC3E}">
        <p14:creationId xmlns:p14="http://schemas.microsoft.com/office/powerpoint/2010/main" val="1361188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79" name="Picture 251" descr="Image result for image bathroom lights and heater"/>
          <p:cNvPicPr>
            <a:picLocks noChangeAspect="1" noChangeArrowheads="1"/>
          </p:cNvPicPr>
          <p:nvPr/>
        </p:nvPicPr>
        <p:blipFill rotWithShape="1">
          <a:blip r:embed="rId2">
            <a:extLst>
              <a:ext uri="{28A0092B-C50C-407E-A947-70E740481C1C}">
                <a14:useLocalDpi xmlns:a14="http://schemas.microsoft.com/office/drawing/2010/main" val="0"/>
              </a:ext>
            </a:extLst>
          </a:blip>
          <a:srcRect l="13592" r="20981"/>
          <a:stretch/>
        </p:blipFill>
        <p:spPr bwMode="auto">
          <a:xfrm>
            <a:off x="743712" y="1434592"/>
            <a:ext cx="1154176" cy="97332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flipH="1" flipV="1">
            <a:off x="1150112" y="1735328"/>
            <a:ext cx="150368" cy="2275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55776" y="1824736"/>
            <a:ext cx="593560" cy="276999"/>
          </a:xfrm>
          <a:prstGeom prst="rect">
            <a:avLst/>
          </a:prstGeom>
          <a:noFill/>
        </p:spPr>
        <p:txBody>
          <a:bodyPr wrap="none" rtlCol="0">
            <a:spAutoFit/>
          </a:bodyPr>
          <a:lstStyle/>
          <a:p>
            <a:r>
              <a:rPr lang="en-AU" sz="1200" dirty="0"/>
              <a:t>heater</a:t>
            </a:r>
            <a:endParaRPr lang="en-US" sz="1200" dirty="0"/>
          </a:p>
        </p:txBody>
      </p:sp>
    </p:spTree>
    <p:extLst>
      <p:ext uri="{BB962C8B-B14F-4D97-AF65-F5344CB8AC3E}">
        <p14:creationId xmlns:p14="http://schemas.microsoft.com/office/powerpoint/2010/main" val="2177233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Image result for image holding iron poker in a f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3" y="329184"/>
            <a:ext cx="1513094" cy="1008888"/>
          </a:xfrm>
          <a:prstGeom prst="rect">
            <a:avLst/>
          </a:prstGeom>
          <a:noFill/>
          <a:extLst>
            <a:ext uri="{909E8E84-426E-40DD-AFC4-6F175D3DCCD1}">
              <a14:hiddenFill xmlns:a14="http://schemas.microsoft.com/office/drawing/2010/main">
                <a:solidFill>
                  <a:srgbClr val="FFFFFF"/>
                </a:solidFill>
              </a14:hiddenFill>
            </a:ext>
          </a:extLst>
        </p:spPr>
      </p:pic>
      <p:pic>
        <p:nvPicPr>
          <p:cNvPr id="69638" name="Picture 6" descr="Image result for image stoking a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7507" y="1897888"/>
            <a:ext cx="857057" cy="56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Image result for IMAGES THERMAL CONDUCTION">
            <a:extLst>
              <a:ext uri="{FF2B5EF4-FFF2-40B4-BE49-F238E27FC236}">
                <a16:creationId xmlns:a16="http://schemas.microsoft.com/office/drawing/2014/main" id="{1E07D6AF-677A-4827-AA05-508B08AED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36" t="10272" r="12270" b="5749"/>
          <a:stretch/>
        </p:blipFill>
        <p:spPr bwMode="auto">
          <a:xfrm>
            <a:off x="1125728" y="369824"/>
            <a:ext cx="3206496" cy="302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224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8"/>
          <p:cNvSpPr>
            <a:spLocks noChangeShapeType="1"/>
          </p:cNvSpPr>
          <p:nvPr/>
        </p:nvSpPr>
        <p:spPr bwMode="auto">
          <a:xfrm>
            <a:off x="175895" y="1012316"/>
            <a:ext cx="2156841" cy="1181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9"/>
          <p:cNvSpPr txBox="1">
            <a:spLocks noChangeArrowheads="1"/>
          </p:cNvSpPr>
          <p:nvPr/>
        </p:nvSpPr>
        <p:spPr bwMode="auto">
          <a:xfrm>
            <a:off x="2032000" y="1098868"/>
            <a:ext cx="2877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dirty="0">
                <a:latin typeface="+mn-lt"/>
              </a:rPr>
              <a:t>energy transferred through slab in the time interval </a:t>
            </a:r>
            <a:r>
              <a:rPr lang="en-US" altLang="en-US" sz="1200" i="1" dirty="0">
                <a:latin typeface="+mn-lt"/>
                <a:sym typeface="Symbol" panose="05050102010706020507" pitchFamily="18" charset="2"/>
              </a:rPr>
              <a:t></a:t>
            </a:r>
            <a:r>
              <a:rPr lang="en-US" altLang="en-US" sz="1200" i="1" dirty="0">
                <a:latin typeface="Times New Roman" panose="02020603050405020304" pitchFamily="18" charset="0"/>
                <a:cs typeface="Times New Roman" panose="02020603050405020304" pitchFamily="18" charset="0"/>
              </a:rPr>
              <a:t>t</a:t>
            </a:r>
            <a:r>
              <a:rPr lang="en-US" altLang="en-US" sz="1200" i="1" dirty="0">
                <a:latin typeface="+mn-lt"/>
              </a:rPr>
              <a:t> is </a:t>
            </a:r>
            <a:r>
              <a:rPr lang="en-US" altLang="en-US" sz="1200" i="1" dirty="0">
                <a:latin typeface="+mn-lt"/>
                <a:sym typeface="Symbol" panose="05050102010706020507" pitchFamily="18" charset="2"/>
              </a:rPr>
              <a:t></a:t>
            </a:r>
            <a:r>
              <a:rPr lang="en-US" altLang="en-US" sz="1200" i="1" dirty="0">
                <a:latin typeface="Times New Roman" panose="02020603050405020304" pitchFamily="18" charset="0"/>
                <a:cs typeface="Times New Roman" panose="02020603050405020304" pitchFamily="18" charset="0"/>
              </a:rPr>
              <a:t>Q</a:t>
            </a:r>
          </a:p>
        </p:txBody>
      </p:sp>
      <p:sp>
        <p:nvSpPr>
          <p:cNvPr id="11" name="Text Box 10"/>
          <p:cNvSpPr txBox="1">
            <a:spLocks noChangeArrowheads="1"/>
          </p:cNvSpPr>
          <p:nvPr/>
        </p:nvSpPr>
        <p:spPr bwMode="auto">
          <a:xfrm>
            <a:off x="89154" y="550672"/>
            <a:ext cx="5238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solidFill>
                  <a:srgbClr val="FF0000"/>
                </a:solidFill>
                <a:latin typeface="Times New Roman" panose="02020603050405020304" pitchFamily="18" charset="0"/>
              </a:rPr>
              <a:t>T</a:t>
            </a:r>
            <a:r>
              <a:rPr lang="en-US" altLang="en-US" baseline="-25000" dirty="0">
                <a:solidFill>
                  <a:srgbClr val="FF0000"/>
                </a:solidFill>
                <a:latin typeface="Times New Roman" panose="02020603050405020304" pitchFamily="18" charset="0"/>
              </a:rPr>
              <a:t>H</a:t>
            </a:r>
          </a:p>
        </p:txBody>
      </p:sp>
      <p:sp>
        <p:nvSpPr>
          <p:cNvPr id="12" name="Text Box 11"/>
          <p:cNvSpPr txBox="1">
            <a:spLocks noChangeArrowheads="1"/>
          </p:cNvSpPr>
          <p:nvPr/>
        </p:nvSpPr>
        <p:spPr bwMode="auto">
          <a:xfrm>
            <a:off x="2022475" y="520573"/>
            <a:ext cx="5238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solidFill>
                  <a:srgbClr val="0000CC"/>
                </a:solidFill>
                <a:latin typeface="Times New Roman" panose="02020603050405020304" pitchFamily="18" charset="0"/>
              </a:rPr>
              <a:t>T</a:t>
            </a:r>
            <a:r>
              <a:rPr lang="en-US" altLang="en-US" baseline="-25000" dirty="0">
                <a:solidFill>
                  <a:srgbClr val="0000CC"/>
                </a:solidFill>
                <a:latin typeface="Times New Roman" panose="02020603050405020304" pitchFamily="18" charset="0"/>
              </a:rPr>
              <a:t>C</a:t>
            </a:r>
          </a:p>
        </p:txBody>
      </p:sp>
      <p:sp>
        <p:nvSpPr>
          <p:cNvPr id="13" name="Line 14"/>
          <p:cNvSpPr>
            <a:spLocks noChangeShapeType="1"/>
          </p:cNvSpPr>
          <p:nvPr/>
        </p:nvSpPr>
        <p:spPr bwMode="auto">
          <a:xfrm flipV="1">
            <a:off x="793433" y="1946656"/>
            <a:ext cx="1234503" cy="6477"/>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1"/>
          <p:cNvSpPr txBox="1">
            <a:spLocks noChangeArrowheads="1"/>
          </p:cNvSpPr>
          <p:nvPr/>
        </p:nvSpPr>
        <p:spPr bwMode="auto">
          <a:xfrm>
            <a:off x="2330069" y="881444"/>
            <a:ext cx="28725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100" b="1" i="1" dirty="0">
                <a:solidFill>
                  <a:srgbClr val="FF0000"/>
                </a:solidFill>
                <a:latin typeface="Times New Roman" panose="02020603050405020304" pitchFamily="18" charset="0"/>
              </a:rPr>
              <a:t>Q</a:t>
            </a:r>
          </a:p>
        </p:txBody>
      </p:sp>
      <p:sp>
        <p:nvSpPr>
          <p:cNvPr id="7" name="AutoShape 5"/>
          <p:cNvSpPr>
            <a:spLocks noChangeArrowheads="1"/>
          </p:cNvSpPr>
          <p:nvPr/>
        </p:nvSpPr>
        <p:spPr bwMode="auto">
          <a:xfrm flipH="1">
            <a:off x="514222" y="299720"/>
            <a:ext cx="1529969" cy="1439863"/>
          </a:xfrm>
          <a:prstGeom prst="cube">
            <a:avLst>
              <a:gd name="adj" fmla="val 25000"/>
            </a:avLst>
          </a:prstGeom>
          <a:solidFill>
            <a:schemeClr val="accent2">
              <a:lumMod val="75000"/>
              <a:alpha val="63000"/>
            </a:schemeClr>
          </a:solidFill>
          <a:ln w="9525">
            <a:solidFill>
              <a:schemeClr val="tx1"/>
            </a:solidFill>
            <a:miter lim="800000"/>
            <a:headEnd/>
            <a:tailEnd/>
          </a:ln>
          <a:effectLst/>
        </p:spPr>
        <p:txBody>
          <a:bodyPr wrap="none" anchor="ctr"/>
          <a:lstStyle/>
          <a:p>
            <a:endParaRPr lang="en-US"/>
          </a:p>
        </p:txBody>
      </p:sp>
      <p:cxnSp>
        <p:nvCxnSpPr>
          <p:cNvPr id="24" name="Straight Connector 23"/>
          <p:cNvCxnSpPr/>
          <p:nvPr/>
        </p:nvCxnSpPr>
        <p:spPr>
          <a:xfrm>
            <a:off x="215392" y="1011936"/>
            <a:ext cx="4998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43584" y="1788160"/>
            <a:ext cx="274434" cy="307777"/>
          </a:xfrm>
          <a:prstGeom prst="rect">
            <a:avLst/>
          </a:prstGeom>
          <a:solidFill>
            <a:schemeClr val="bg1"/>
          </a:solidFill>
        </p:spPr>
        <p:txBody>
          <a:bodyPr wrap="none" rtlCol="0">
            <a:spAutoFit/>
          </a:bodyPr>
          <a:lstStyle/>
          <a:p>
            <a:r>
              <a:rPr lang="en-AU" sz="1400" i="1" dirty="0">
                <a:latin typeface="Times New Roman" panose="02020603050405020304" pitchFamily="18" charset="0"/>
                <a:cs typeface="Times New Roman" panose="02020603050405020304" pitchFamily="18" charset="0"/>
              </a:rPr>
              <a:t>d</a:t>
            </a:r>
            <a:endParaRPr lang="en-US" sz="1400" i="1"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1274064" y="1229360"/>
            <a:ext cx="274434"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k</a:t>
            </a:r>
            <a:endParaRPr lang="en-US" sz="1400" i="1" dirty="0">
              <a:latin typeface="Times New Roman" panose="02020603050405020304" pitchFamily="18" charset="0"/>
              <a:cs typeface="Times New Roman" panose="02020603050405020304" pitchFamily="18" charset="0"/>
            </a:endParaRPr>
          </a:p>
        </p:txBody>
      </p:sp>
      <p:sp>
        <p:nvSpPr>
          <p:cNvPr id="26" name="Freeform: Shape 25"/>
          <p:cNvSpPr/>
          <p:nvPr/>
        </p:nvSpPr>
        <p:spPr>
          <a:xfrm>
            <a:off x="512064" y="316992"/>
            <a:ext cx="357632" cy="1410208"/>
          </a:xfrm>
          <a:custGeom>
            <a:avLst/>
            <a:gdLst>
              <a:gd name="connsiteX0" fmla="*/ 4064 w 357632"/>
              <a:gd name="connsiteY0" fmla="*/ 0 h 1410208"/>
              <a:gd name="connsiteX1" fmla="*/ 0 w 357632"/>
              <a:gd name="connsiteY1" fmla="*/ 1068832 h 1410208"/>
              <a:gd name="connsiteX2" fmla="*/ 353568 w 357632"/>
              <a:gd name="connsiteY2" fmla="*/ 1410208 h 1410208"/>
              <a:gd name="connsiteX3" fmla="*/ 357632 w 357632"/>
              <a:gd name="connsiteY3" fmla="*/ 353568 h 1410208"/>
              <a:gd name="connsiteX4" fmla="*/ 4064 w 357632"/>
              <a:gd name="connsiteY4" fmla="*/ 0 h 1410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632" h="1410208">
                <a:moveTo>
                  <a:pt x="4064" y="0"/>
                </a:moveTo>
                <a:cubicBezTo>
                  <a:pt x="2709" y="356277"/>
                  <a:pt x="1355" y="712555"/>
                  <a:pt x="0" y="1068832"/>
                </a:cubicBezTo>
                <a:lnTo>
                  <a:pt x="353568" y="1410208"/>
                </a:lnTo>
                <a:cubicBezTo>
                  <a:pt x="354923" y="1057995"/>
                  <a:pt x="356277" y="705781"/>
                  <a:pt x="357632" y="353568"/>
                </a:cubicBezTo>
                <a:lnTo>
                  <a:pt x="4064" y="0"/>
                </a:lnTo>
                <a:close/>
              </a:path>
            </a:pathLst>
          </a:cu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0512" y="1060704"/>
            <a:ext cx="293670"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A</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786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6"/>
          <p:cNvSpPr>
            <a:spLocks noChangeArrowheads="1"/>
          </p:cNvSpPr>
          <p:nvPr/>
        </p:nvSpPr>
        <p:spPr bwMode="auto">
          <a:xfrm>
            <a:off x="557213" y="660400"/>
            <a:ext cx="865187" cy="865188"/>
          </a:xfrm>
          <a:prstGeom prst="ellipse">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7"/>
          <p:cNvSpPr>
            <a:spLocks noChangeArrowheads="1"/>
          </p:cNvSpPr>
          <p:nvPr/>
        </p:nvSpPr>
        <p:spPr bwMode="auto">
          <a:xfrm>
            <a:off x="357569" y="1047496"/>
            <a:ext cx="1512887" cy="720725"/>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34" name="Line 8"/>
          <p:cNvSpPr>
            <a:spLocks noChangeShapeType="1"/>
          </p:cNvSpPr>
          <p:nvPr/>
        </p:nvSpPr>
        <p:spPr bwMode="auto">
          <a:xfrm>
            <a:off x="241300" y="1067816"/>
            <a:ext cx="14398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Text Box 9"/>
          <p:cNvSpPr txBox="1">
            <a:spLocks noChangeArrowheads="1"/>
          </p:cNvSpPr>
          <p:nvPr/>
        </p:nvSpPr>
        <p:spPr bwMode="auto">
          <a:xfrm>
            <a:off x="2004949" y="673037"/>
            <a:ext cx="18790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dirty="0">
                <a:latin typeface="+mn-lt"/>
              </a:rPr>
              <a:t>thickness</a:t>
            </a:r>
            <a:r>
              <a:rPr lang="en-US" altLang="en-US" sz="1400" dirty="0">
                <a:latin typeface="Times New Roman" panose="02020603050405020304" pitchFamily="18" charset="0"/>
              </a:rPr>
              <a:t>   </a:t>
            </a:r>
            <a:r>
              <a:rPr lang="en-US" altLang="en-US" sz="1400" dirty="0">
                <a:latin typeface="Times New Roman" panose="02020603050405020304" pitchFamily="18" charset="0"/>
                <a:sym typeface="Symbol" panose="05050102010706020507" pitchFamily="18" charset="2"/>
              </a:rPr>
              <a:t></a:t>
            </a:r>
            <a:r>
              <a:rPr lang="en-US" altLang="en-US" sz="1400" i="1" dirty="0">
                <a:latin typeface="Times New Roman" panose="02020603050405020304" pitchFamily="18" charset="0"/>
                <a:sym typeface="Symbol" panose="05050102010706020507" pitchFamily="18" charset="2"/>
              </a:rPr>
              <a:t>x</a:t>
            </a:r>
            <a:r>
              <a:rPr lang="en-US" altLang="en-US" sz="1400" dirty="0">
                <a:latin typeface="Times New Roman" panose="02020603050405020304" pitchFamily="18" charset="0"/>
                <a:sym typeface="Symbol" panose="05050102010706020507" pitchFamily="18" charset="2"/>
              </a:rPr>
              <a:t> = 0.30 m</a:t>
            </a:r>
          </a:p>
        </p:txBody>
      </p:sp>
      <p:sp>
        <p:nvSpPr>
          <p:cNvPr id="36" name="Line 10"/>
          <p:cNvSpPr>
            <a:spLocks noChangeShapeType="1"/>
          </p:cNvSpPr>
          <p:nvPr/>
        </p:nvSpPr>
        <p:spPr bwMode="auto">
          <a:xfrm flipV="1">
            <a:off x="990600" y="869695"/>
            <a:ext cx="350520" cy="2225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Text Box 11"/>
          <p:cNvSpPr txBox="1">
            <a:spLocks noChangeArrowheads="1"/>
          </p:cNvSpPr>
          <p:nvPr/>
        </p:nvSpPr>
        <p:spPr bwMode="auto">
          <a:xfrm>
            <a:off x="211138" y="1193673"/>
            <a:ext cx="14670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dirty="0">
                <a:latin typeface="Times New Roman" panose="02020603050405020304" pitchFamily="18" charset="0"/>
              </a:rPr>
              <a:t>radius </a:t>
            </a:r>
            <a:r>
              <a:rPr lang="en-US" altLang="en-US" sz="1400" i="1" dirty="0">
                <a:latin typeface="Times New Roman" panose="02020603050405020304" pitchFamily="18" charset="0"/>
              </a:rPr>
              <a:t>R</a:t>
            </a:r>
            <a:r>
              <a:rPr lang="en-US" altLang="en-US" sz="1400" dirty="0">
                <a:latin typeface="Times New Roman" panose="02020603050405020304" pitchFamily="18" charset="0"/>
              </a:rPr>
              <a:t> = 2.55 m</a:t>
            </a:r>
          </a:p>
        </p:txBody>
      </p:sp>
      <p:sp>
        <p:nvSpPr>
          <p:cNvPr id="38" name="Rectangle 12"/>
          <p:cNvSpPr>
            <a:spLocks noChangeArrowheads="1"/>
          </p:cNvSpPr>
          <p:nvPr/>
        </p:nvSpPr>
        <p:spPr bwMode="auto">
          <a:xfrm>
            <a:off x="2031302" y="396621"/>
            <a:ext cx="16621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i="1" dirty="0" err="1">
                <a:latin typeface="Times New Roman" panose="02020603050405020304" pitchFamily="18" charset="0"/>
              </a:rPr>
              <a:t>k</a:t>
            </a:r>
            <a:r>
              <a:rPr lang="en-US" altLang="en-US" sz="1400" baseline="-25000" dirty="0" err="1">
                <a:latin typeface="Times New Roman" panose="02020603050405020304" pitchFamily="18" charset="0"/>
              </a:rPr>
              <a:t>ice</a:t>
            </a:r>
            <a:r>
              <a:rPr lang="en-US" altLang="en-US" sz="1400" dirty="0">
                <a:latin typeface="Times New Roman" panose="02020603050405020304" pitchFamily="18" charset="0"/>
              </a:rPr>
              <a:t> = 1.67 W.m</a:t>
            </a:r>
            <a:r>
              <a:rPr lang="en-US" altLang="en-US" sz="1400" baseline="30000" dirty="0">
                <a:latin typeface="Times New Roman" panose="02020603050405020304" pitchFamily="18" charset="0"/>
              </a:rPr>
              <a:t>-1</a:t>
            </a:r>
            <a:r>
              <a:rPr lang="en-US" altLang="en-US" sz="1400" dirty="0">
                <a:latin typeface="Times New Roman" panose="02020603050405020304" pitchFamily="18" charset="0"/>
              </a:rPr>
              <a:t>.K</a:t>
            </a:r>
            <a:r>
              <a:rPr lang="en-US" altLang="en-US" sz="1400" baseline="30000" dirty="0">
                <a:latin typeface="Times New Roman" panose="02020603050405020304" pitchFamily="18" charset="0"/>
              </a:rPr>
              <a:t>-1</a:t>
            </a:r>
          </a:p>
        </p:txBody>
      </p:sp>
      <p:sp>
        <p:nvSpPr>
          <p:cNvPr id="39" name="Text Box 16"/>
          <p:cNvSpPr txBox="1">
            <a:spLocks noChangeArrowheads="1"/>
          </p:cNvSpPr>
          <p:nvPr/>
        </p:nvSpPr>
        <p:spPr bwMode="auto">
          <a:xfrm>
            <a:off x="628079" y="727583"/>
            <a:ext cx="6335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dirty="0">
                <a:latin typeface="Times New Roman" panose="02020603050405020304" pitchFamily="18" charset="0"/>
              </a:rPr>
              <a:t>6.5 </a:t>
            </a:r>
            <a:r>
              <a:rPr lang="en-US" altLang="en-US" sz="1400" baseline="30000" dirty="0" err="1">
                <a:latin typeface="Times New Roman" panose="02020603050405020304" pitchFamily="18" charset="0"/>
              </a:rPr>
              <a:t>o</a:t>
            </a:r>
            <a:r>
              <a:rPr lang="en-US" altLang="en-US" sz="1400" dirty="0" err="1">
                <a:latin typeface="Times New Roman" panose="02020603050405020304" pitchFamily="18" charset="0"/>
              </a:rPr>
              <a:t>C</a:t>
            </a:r>
            <a:endParaRPr lang="en-US" altLang="en-US" sz="1400" dirty="0">
              <a:latin typeface="Times New Roman" panose="02020603050405020304" pitchFamily="18" charset="0"/>
            </a:endParaRPr>
          </a:p>
        </p:txBody>
      </p:sp>
      <p:sp>
        <p:nvSpPr>
          <p:cNvPr id="40" name="Text Box 17"/>
          <p:cNvSpPr txBox="1">
            <a:spLocks noChangeArrowheads="1"/>
          </p:cNvSpPr>
          <p:nvPr/>
        </p:nvSpPr>
        <p:spPr bwMode="auto">
          <a:xfrm>
            <a:off x="108776" y="394399"/>
            <a:ext cx="6479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400">
                <a:latin typeface="Times New Roman" panose="02020603050405020304" pitchFamily="18" charset="0"/>
              </a:rPr>
              <a:t>-40 </a:t>
            </a:r>
            <a:r>
              <a:rPr lang="en-US" altLang="en-US" sz="1400" baseline="30000">
                <a:latin typeface="Times New Roman" panose="02020603050405020304" pitchFamily="18" charset="0"/>
              </a:rPr>
              <a:t>o</a:t>
            </a:r>
            <a:r>
              <a:rPr lang="en-US" altLang="en-US" sz="1400">
                <a:latin typeface="Times New Roman" panose="02020603050405020304" pitchFamily="18" charset="0"/>
              </a:rPr>
              <a:t>C</a:t>
            </a:r>
          </a:p>
        </p:txBody>
      </p:sp>
      <p:graphicFrame>
        <p:nvGraphicFramePr>
          <p:cNvPr id="2" name="Object 1"/>
          <p:cNvGraphicFramePr>
            <a:graphicFrameLocks noChangeAspect="1"/>
          </p:cNvGraphicFramePr>
          <p:nvPr>
            <p:extLst>
              <p:ext uri="{D42A27DB-BD31-4B8C-83A1-F6EECF244321}">
                <p14:modId xmlns:p14="http://schemas.microsoft.com/office/powerpoint/2010/main" val="640337475"/>
              </p:ext>
            </p:extLst>
          </p:nvPr>
        </p:nvGraphicFramePr>
        <p:xfrm>
          <a:off x="2087817" y="151702"/>
          <a:ext cx="1155700" cy="254000"/>
        </p:xfrm>
        <a:graphic>
          <a:graphicData uri="http://schemas.openxmlformats.org/presentationml/2006/ole">
            <mc:AlternateContent xmlns:mc="http://schemas.openxmlformats.org/markup-compatibility/2006">
              <mc:Choice xmlns:v="urn:schemas-microsoft-com:vml" Requires="v">
                <p:oleObj spid="_x0000_s23865" name="Equation" r:id="rId3" imgW="1155600" imgH="253800" progId="Equation.DSMT4">
                  <p:embed/>
                </p:oleObj>
              </mc:Choice>
              <mc:Fallback>
                <p:oleObj name="Equation" r:id="rId3" imgW="1155600" imgH="253800" progId="Equation.DSMT4">
                  <p:embed/>
                  <p:pic>
                    <p:nvPicPr>
                      <p:cNvPr id="0" name=""/>
                      <p:cNvPicPr/>
                      <p:nvPr/>
                    </p:nvPicPr>
                    <p:blipFill>
                      <a:blip r:embed="rId4"/>
                      <a:stretch>
                        <a:fillRect/>
                      </a:stretch>
                    </p:blipFill>
                    <p:spPr>
                      <a:xfrm>
                        <a:off x="2087817" y="151702"/>
                        <a:ext cx="1155700" cy="254000"/>
                      </a:xfrm>
                      <a:prstGeom prst="rect">
                        <a:avLst/>
                      </a:prstGeom>
                    </p:spPr>
                  </p:pic>
                </p:oleObj>
              </mc:Fallback>
            </mc:AlternateContent>
          </a:graphicData>
        </a:graphic>
      </p:graphicFrame>
      <p:sp>
        <p:nvSpPr>
          <p:cNvPr id="13" name="TextBox 12"/>
          <p:cNvSpPr txBox="1"/>
          <p:nvPr/>
        </p:nvSpPr>
        <p:spPr>
          <a:xfrm>
            <a:off x="1995424" y="946912"/>
            <a:ext cx="1083886" cy="307777"/>
          </a:xfrm>
          <a:prstGeom prst="rect">
            <a:avLst/>
          </a:prstGeom>
          <a:noFill/>
        </p:spPr>
        <p:txBody>
          <a:bodyPr wrap="none" rtlCol="0">
            <a:spAutoFit/>
          </a:bodyPr>
          <a:lstStyle/>
          <a:p>
            <a:r>
              <a:rPr lang="en-US" sz="1400" dirty="0">
                <a:sym typeface="Symbol" panose="05050102010706020507" pitchFamily="18" charset="2"/>
              </a:rPr>
              <a:t></a:t>
            </a:r>
            <a:r>
              <a:rPr lang="en-US" sz="1400" i="1" dirty="0">
                <a:latin typeface="Times New Roman" panose="02020603050405020304" pitchFamily="18" charset="0"/>
                <a:cs typeface="Times New Roman" panose="02020603050405020304" pitchFamily="18" charset="0"/>
                <a:sym typeface="Symbol" panose="05050102010706020507" pitchFamily="18" charset="2"/>
              </a:rPr>
              <a:t>T </a:t>
            </a:r>
            <a:r>
              <a:rPr lang="en-US" sz="1400" dirty="0">
                <a:sym typeface="Symbol" panose="05050102010706020507" pitchFamily="18" charset="2"/>
              </a:rPr>
              <a:t>= 46.5 </a:t>
            </a:r>
            <a:r>
              <a:rPr lang="en-US" sz="1400" baseline="30000" dirty="0" err="1">
                <a:sym typeface="Symbol" panose="05050102010706020507" pitchFamily="18" charset="2"/>
              </a:rPr>
              <a:t>o</a:t>
            </a:r>
            <a:r>
              <a:rPr lang="en-US" sz="1400" dirty="0" err="1">
                <a:sym typeface="Symbol" panose="05050102010706020507" pitchFamily="18" charset="2"/>
              </a:rPr>
              <a:t>C</a:t>
            </a:r>
            <a:endParaRPr lang="en-US" sz="1400" dirty="0"/>
          </a:p>
        </p:txBody>
      </p:sp>
      <p:sp>
        <p:nvSpPr>
          <p:cNvPr id="17" name="TextBox 16"/>
          <p:cNvSpPr txBox="1"/>
          <p:nvPr/>
        </p:nvSpPr>
        <p:spPr>
          <a:xfrm>
            <a:off x="1999488" y="1166368"/>
            <a:ext cx="2215415" cy="307777"/>
          </a:xfrm>
          <a:prstGeom prst="rect">
            <a:avLst/>
          </a:prstGeom>
          <a:noFill/>
        </p:spPr>
        <p:txBody>
          <a:bodyPr wrap="none" rtlCol="0">
            <a:spAutoFit/>
          </a:bodyPr>
          <a:lstStyle/>
          <a:p>
            <a:r>
              <a:rPr lang="en-AU" sz="1400" dirty="0"/>
              <a:t>surface area of hemisphere </a:t>
            </a:r>
            <a:endParaRPr lang="en-US" sz="1400" dirty="0"/>
          </a:p>
        </p:txBody>
      </p:sp>
      <p:graphicFrame>
        <p:nvGraphicFramePr>
          <p:cNvPr id="21" name="Object 20"/>
          <p:cNvGraphicFramePr>
            <a:graphicFrameLocks noChangeAspect="1"/>
          </p:cNvGraphicFramePr>
          <p:nvPr>
            <p:extLst>
              <p:ext uri="{D42A27DB-BD31-4B8C-83A1-F6EECF244321}">
                <p14:modId xmlns:p14="http://schemas.microsoft.com/office/powerpoint/2010/main" val="2279698567"/>
              </p:ext>
            </p:extLst>
          </p:nvPr>
        </p:nvGraphicFramePr>
        <p:xfrm>
          <a:off x="2202307" y="1445705"/>
          <a:ext cx="1016000" cy="442912"/>
        </p:xfrm>
        <a:graphic>
          <a:graphicData uri="http://schemas.openxmlformats.org/presentationml/2006/ole">
            <mc:AlternateContent xmlns:mc="http://schemas.openxmlformats.org/markup-compatibility/2006">
              <mc:Choice xmlns:v="urn:schemas-microsoft-com:vml" Requires="v">
                <p:oleObj spid="_x0000_s23866" name="Equation" r:id="rId5" imgW="1168200" imgH="507960" progId="Equation.DSMT4">
                  <p:embed/>
                </p:oleObj>
              </mc:Choice>
              <mc:Fallback>
                <p:oleObj name="Equation" r:id="rId5" imgW="1168200" imgH="507960" progId="Equation.DSMT4">
                  <p:embed/>
                  <p:pic>
                    <p:nvPicPr>
                      <p:cNvPr id="0" name=""/>
                      <p:cNvPicPr/>
                      <p:nvPr/>
                    </p:nvPicPr>
                    <p:blipFill>
                      <a:blip r:embed="rId6"/>
                      <a:stretch>
                        <a:fillRect/>
                      </a:stretch>
                    </p:blipFill>
                    <p:spPr>
                      <a:xfrm>
                        <a:off x="2202307" y="1445705"/>
                        <a:ext cx="1016000" cy="442912"/>
                      </a:xfrm>
                      <a:prstGeom prst="rect">
                        <a:avLst/>
                      </a:prstGeom>
                    </p:spPr>
                  </p:pic>
                </p:oleObj>
              </mc:Fallback>
            </mc:AlternateContent>
          </a:graphicData>
        </a:graphic>
      </p:graphicFrame>
    </p:spTree>
    <p:extLst>
      <p:ext uri="{BB962C8B-B14F-4D97-AF65-F5344CB8AC3E}">
        <p14:creationId xmlns:p14="http://schemas.microsoft.com/office/powerpoint/2010/main" val="4178779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Image result for clipart person standing"/>
          <p:cNvPicPr>
            <a:picLocks noChangeAspect="1" noChangeArrowheads="1"/>
          </p:cNvPicPr>
          <p:nvPr/>
        </p:nvPicPr>
        <p:blipFill rotWithShape="1">
          <a:blip r:embed="rId3">
            <a:extLst>
              <a:ext uri="{28A0092B-C50C-407E-A947-70E740481C1C}">
                <a14:useLocalDpi xmlns:a14="http://schemas.microsoft.com/office/drawing/2010/main" val="0"/>
              </a:ext>
            </a:extLst>
          </a:blip>
          <a:srcRect l="29487"/>
          <a:stretch/>
        </p:blipFill>
        <p:spPr bwMode="auto">
          <a:xfrm flipH="1">
            <a:off x="531305" y="472821"/>
            <a:ext cx="671639"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63296" y="390144"/>
            <a:ext cx="898144" cy="12720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219200" y="694944"/>
            <a:ext cx="479552" cy="158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0048" y="1686560"/>
            <a:ext cx="1295932" cy="307777"/>
          </a:xfrm>
          <a:prstGeom prst="rect">
            <a:avLst/>
          </a:prstGeom>
          <a:noFill/>
        </p:spPr>
        <p:txBody>
          <a:bodyPr wrap="none" rtlCol="0">
            <a:spAutoFit/>
          </a:bodyPr>
          <a:lstStyle/>
          <a:p>
            <a:r>
              <a:rPr lang="en-AU" sz="1400" dirty="0"/>
              <a:t>System: person</a:t>
            </a:r>
            <a:endParaRPr lang="en-US" sz="1400" dirty="0"/>
          </a:p>
        </p:txBody>
      </p:sp>
      <p:sp>
        <p:nvSpPr>
          <p:cNvPr id="13" name="TextBox 12"/>
          <p:cNvSpPr txBox="1"/>
          <p:nvPr/>
        </p:nvSpPr>
        <p:spPr>
          <a:xfrm>
            <a:off x="1678432" y="532384"/>
            <a:ext cx="314510"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Q</a:t>
            </a:r>
            <a:endParaRPr lang="en-US" sz="1400" i="1" dirty="0">
              <a:latin typeface="Times New Roman" panose="02020603050405020304" pitchFamily="18" charset="0"/>
              <a:cs typeface="Times New Roman" panose="02020603050405020304" pitchFamily="18"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867457027"/>
              </p:ext>
            </p:extLst>
          </p:nvPr>
        </p:nvGraphicFramePr>
        <p:xfrm>
          <a:off x="2170175" y="458534"/>
          <a:ext cx="1384491" cy="491271"/>
        </p:xfrm>
        <a:graphic>
          <a:graphicData uri="http://schemas.openxmlformats.org/presentationml/2006/ole">
            <mc:AlternateContent xmlns:mc="http://schemas.openxmlformats.org/markup-compatibility/2006">
              <mc:Choice xmlns:v="urn:schemas-microsoft-com:vml" Requires="v">
                <p:oleObj spid="_x0000_s67622" name="Equation" r:id="rId4" imgW="1574640" imgH="558720" progId="Equation.DSMT4">
                  <p:embed/>
                </p:oleObj>
              </mc:Choice>
              <mc:Fallback>
                <p:oleObj name="Equation" r:id="rId4" imgW="1574640" imgH="558720" progId="Equation.DSMT4">
                  <p:embed/>
                  <p:pic>
                    <p:nvPicPr>
                      <p:cNvPr id="0" name=""/>
                      <p:cNvPicPr/>
                      <p:nvPr/>
                    </p:nvPicPr>
                    <p:blipFill>
                      <a:blip r:embed="rId5"/>
                      <a:stretch>
                        <a:fillRect/>
                      </a:stretch>
                    </p:blipFill>
                    <p:spPr>
                      <a:xfrm>
                        <a:off x="2170175" y="458534"/>
                        <a:ext cx="1384491" cy="491271"/>
                      </a:xfrm>
                      <a:prstGeom prst="rect">
                        <a:avLst/>
                      </a:prstGeom>
                    </p:spPr>
                  </p:pic>
                </p:oleObj>
              </mc:Fallback>
            </mc:AlternateContent>
          </a:graphicData>
        </a:graphic>
      </p:graphicFrame>
      <p:sp>
        <p:nvSpPr>
          <p:cNvPr id="17" name="TextBox 16"/>
          <p:cNvSpPr txBox="1"/>
          <p:nvPr/>
        </p:nvSpPr>
        <p:spPr>
          <a:xfrm>
            <a:off x="1922272" y="1158240"/>
            <a:ext cx="824265" cy="307777"/>
          </a:xfrm>
          <a:prstGeom prst="rect">
            <a:avLst/>
          </a:prstGeom>
          <a:noFill/>
        </p:spPr>
        <p:txBody>
          <a:bodyPr wrap="none" rtlCol="0">
            <a:spAutoFit/>
          </a:bodyPr>
          <a:lstStyle/>
          <a:p>
            <a:r>
              <a:rPr lang="en-AU" sz="1400" i="1" dirty="0">
                <a:latin typeface="Times New Roman" panose="02020603050405020304" pitchFamily="18" charset="0"/>
                <a:cs typeface="Times New Roman" panose="02020603050405020304" pitchFamily="18" charset="0"/>
              </a:rPr>
              <a:t>T</a:t>
            </a:r>
            <a:r>
              <a:rPr lang="en-AU" sz="1400" i="1" baseline="-25000" dirty="0">
                <a:latin typeface="Times New Roman" panose="02020603050405020304" pitchFamily="18" charset="0"/>
                <a:cs typeface="Times New Roman" panose="02020603050405020304" pitchFamily="18" charset="0"/>
              </a:rPr>
              <a:t>C</a:t>
            </a:r>
            <a:r>
              <a:rPr lang="en-AU" sz="1400" dirty="0"/>
              <a:t> = 8 </a:t>
            </a:r>
            <a:r>
              <a:rPr lang="en-AU" sz="1400" baseline="30000" dirty="0" err="1"/>
              <a:t>o</a:t>
            </a:r>
            <a:r>
              <a:rPr lang="en-AU" sz="1400" dirty="0" err="1"/>
              <a:t>C</a:t>
            </a:r>
            <a:endParaRPr lang="en-US" sz="1400" dirty="0"/>
          </a:p>
        </p:txBody>
      </p:sp>
      <p:sp>
        <p:nvSpPr>
          <p:cNvPr id="19" name="TextBox 18"/>
          <p:cNvSpPr txBox="1"/>
          <p:nvPr/>
        </p:nvSpPr>
        <p:spPr>
          <a:xfrm>
            <a:off x="2808224" y="1137920"/>
            <a:ext cx="1035092" cy="307777"/>
          </a:xfrm>
          <a:prstGeom prst="rect">
            <a:avLst/>
          </a:prstGeom>
          <a:noFill/>
        </p:spPr>
        <p:txBody>
          <a:bodyPr wrap="none" rtlCol="0">
            <a:spAutoFit/>
          </a:bodyPr>
          <a:lstStyle/>
          <a:p>
            <a:r>
              <a:rPr lang="en-AU" sz="1400" dirty="0"/>
              <a:t>air or water</a:t>
            </a:r>
            <a:endParaRPr lang="en-US" sz="1400" dirty="0"/>
          </a:p>
        </p:txBody>
      </p:sp>
      <p:sp>
        <p:nvSpPr>
          <p:cNvPr id="20" name="TextBox 19"/>
          <p:cNvSpPr txBox="1"/>
          <p:nvPr/>
        </p:nvSpPr>
        <p:spPr>
          <a:xfrm>
            <a:off x="983488" y="1044448"/>
            <a:ext cx="343364" cy="276999"/>
          </a:xfrm>
          <a:prstGeom prst="rect">
            <a:avLst/>
          </a:prstGeom>
          <a:noFill/>
        </p:spPr>
        <p:txBody>
          <a:bodyPr wrap="none" rtlCol="0">
            <a:spAutoFit/>
          </a:bodyPr>
          <a:lstStyle/>
          <a:p>
            <a:r>
              <a:rPr lang="en-AU" sz="1200" i="1" dirty="0">
                <a:latin typeface="Times New Roman" panose="02020603050405020304" pitchFamily="18" charset="0"/>
                <a:cs typeface="Times New Roman" panose="02020603050405020304" pitchFamily="18" charset="0"/>
              </a:rPr>
              <a:t>T</a:t>
            </a:r>
            <a:r>
              <a:rPr lang="en-AU" sz="1200" i="1" baseline="-25000" dirty="0">
                <a:latin typeface="Times New Roman" panose="02020603050405020304" pitchFamily="18" charset="0"/>
                <a:cs typeface="Times New Roman" panose="02020603050405020304" pitchFamily="18" charset="0"/>
              </a:rPr>
              <a:t>H</a:t>
            </a:r>
            <a:endParaRPr lang="en-US" sz="1200" i="1"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796544" y="1975104"/>
            <a:ext cx="3339569" cy="523220"/>
          </a:xfrm>
          <a:prstGeom prst="rect">
            <a:avLst/>
          </a:prstGeom>
          <a:noFill/>
        </p:spPr>
        <p:txBody>
          <a:bodyPr wrap="none" rtlCol="0">
            <a:spAutoFit/>
          </a:bodyPr>
          <a:lstStyle/>
          <a:p>
            <a:r>
              <a:rPr lang="en-AU" sz="1400" i="1" dirty="0" err="1">
                <a:latin typeface="Times New Roman" panose="02020603050405020304" pitchFamily="18" charset="0"/>
                <a:cs typeface="Times New Roman" panose="02020603050405020304" pitchFamily="18" charset="0"/>
              </a:rPr>
              <a:t>k</a:t>
            </a:r>
            <a:r>
              <a:rPr lang="en-AU" sz="1400" baseline="-25000" dirty="0" err="1">
                <a:latin typeface="Times New Roman" panose="02020603050405020304" pitchFamily="18" charset="0"/>
                <a:cs typeface="Times New Roman" panose="02020603050405020304" pitchFamily="18" charset="0"/>
              </a:rPr>
              <a:t>air</a:t>
            </a:r>
            <a:r>
              <a:rPr lang="en-AU" sz="1400" dirty="0">
                <a:latin typeface="Times New Roman" panose="02020603050405020304" pitchFamily="18" charset="0"/>
                <a:cs typeface="Times New Roman" panose="02020603050405020304" pitchFamily="18" charset="0"/>
              </a:rPr>
              <a:t> </a:t>
            </a:r>
            <a:r>
              <a:rPr lang="en-AU" sz="1400" dirty="0"/>
              <a:t>= 0.024 W.m</a:t>
            </a:r>
            <a:r>
              <a:rPr lang="en-AU" sz="1400" baseline="30000" dirty="0"/>
              <a:t>-1</a:t>
            </a:r>
            <a:r>
              <a:rPr lang="en-AU" sz="1400" dirty="0"/>
              <a:t>.K</a:t>
            </a:r>
            <a:r>
              <a:rPr lang="en-AU" sz="1400" baseline="30000" dirty="0"/>
              <a:t>-1</a:t>
            </a:r>
            <a:r>
              <a:rPr lang="en-AU" sz="1400" dirty="0"/>
              <a:t>     </a:t>
            </a:r>
            <a:r>
              <a:rPr lang="en-AU" sz="1400" i="1" dirty="0" err="1">
                <a:latin typeface="Times New Roman" panose="02020603050405020304" pitchFamily="18" charset="0"/>
                <a:cs typeface="Times New Roman" panose="02020603050405020304" pitchFamily="18" charset="0"/>
              </a:rPr>
              <a:t>k</a:t>
            </a:r>
            <a:r>
              <a:rPr lang="en-AU" sz="1400" baseline="-25000" dirty="0" err="1">
                <a:latin typeface="Times New Roman" panose="02020603050405020304" pitchFamily="18" charset="0"/>
                <a:cs typeface="Times New Roman" panose="02020603050405020304" pitchFamily="18" charset="0"/>
              </a:rPr>
              <a:t>water</a:t>
            </a:r>
            <a:r>
              <a:rPr lang="en-AU" sz="1400" dirty="0"/>
              <a:t> = 0.6 W.m</a:t>
            </a:r>
            <a:r>
              <a:rPr lang="en-AU" sz="1400" baseline="30000" dirty="0"/>
              <a:t>-1</a:t>
            </a:r>
            <a:r>
              <a:rPr lang="en-AU" sz="1400" dirty="0"/>
              <a:t>.K</a:t>
            </a:r>
            <a:r>
              <a:rPr lang="en-AU" sz="1400" baseline="30000" dirty="0"/>
              <a:t>-1</a:t>
            </a:r>
            <a:endParaRPr lang="en-US" sz="1400" dirty="0"/>
          </a:p>
          <a:p>
            <a:endParaRPr lang="en-US" sz="1400" dirty="0"/>
          </a:p>
        </p:txBody>
      </p:sp>
    </p:spTree>
    <p:extLst>
      <p:ext uri="{BB962C8B-B14F-4D97-AF65-F5344CB8AC3E}">
        <p14:creationId xmlns:p14="http://schemas.microsoft.com/office/powerpoint/2010/main" val="4057147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07" name="Picture 231" descr="Image result for clip art lighted m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58" y="713878"/>
            <a:ext cx="2088450" cy="1521068"/>
          </a:xfrm>
          <a:prstGeom prst="rect">
            <a:avLst/>
          </a:prstGeom>
          <a:noFill/>
          <a:extLst>
            <a:ext uri="{909E8E84-426E-40DD-AFC4-6F175D3DCCD1}">
              <a14:hiddenFill xmlns:a14="http://schemas.microsoft.com/office/drawing/2010/main">
                <a:solidFill>
                  <a:srgbClr val="FFFFFF"/>
                </a:solidFill>
              </a14:hiddenFill>
            </a:ext>
          </a:extLst>
        </p:spPr>
      </p:pic>
      <p:pic>
        <p:nvPicPr>
          <p:cNvPr id="24809" name="Picture 233" descr="Image result for clip art 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22345">
            <a:off x="2086125" y="1674212"/>
            <a:ext cx="1725086" cy="498159"/>
          </a:xfrm>
          <a:prstGeom prst="rect">
            <a:avLst/>
          </a:prstGeom>
          <a:noFill/>
          <a:extLst>
            <a:ext uri="{909E8E84-426E-40DD-AFC4-6F175D3DCCD1}">
              <a14:hiddenFill xmlns:a14="http://schemas.microsoft.com/office/drawing/2010/main">
                <a:solidFill>
                  <a:srgbClr val="FFFFFF"/>
                </a:solidFill>
              </a14:hiddenFill>
            </a:ext>
          </a:extLst>
        </p:spPr>
      </p:pic>
      <p:pic>
        <p:nvPicPr>
          <p:cNvPr id="24811" name="Picture 235" descr="Image result for clip art h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785049" y="2440681"/>
            <a:ext cx="909383" cy="435044"/>
          </a:xfrm>
          <a:prstGeom prst="rect">
            <a:avLst/>
          </a:prstGeom>
          <a:noFill/>
        </p:spPr>
      </p:pic>
      <p:cxnSp>
        <p:nvCxnSpPr>
          <p:cNvPr id="18" name="Straight Arrow Connector 17"/>
          <p:cNvCxnSpPr/>
          <p:nvPr/>
        </p:nvCxnSpPr>
        <p:spPr>
          <a:xfrm flipV="1">
            <a:off x="2446528" y="2324608"/>
            <a:ext cx="1060704" cy="33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89280" y="2214880"/>
            <a:ext cx="1495552" cy="41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738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ylinder 2"/>
          <p:cNvSpPr/>
          <p:nvPr/>
        </p:nvSpPr>
        <p:spPr>
          <a:xfrm rot="16200000">
            <a:off x="3385312" y="-28448"/>
            <a:ext cx="593344" cy="1511808"/>
          </a:xfrm>
          <a:prstGeom prst="can">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ylinder 1"/>
          <p:cNvSpPr/>
          <p:nvPr/>
        </p:nvSpPr>
        <p:spPr>
          <a:xfrm rot="16200000">
            <a:off x="2454656" y="314960"/>
            <a:ext cx="593344" cy="820928"/>
          </a:xfrm>
          <a:prstGeom prst="ca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ylinder 3"/>
          <p:cNvSpPr/>
          <p:nvPr/>
        </p:nvSpPr>
        <p:spPr>
          <a:xfrm rot="16200000">
            <a:off x="1513840" y="-30480"/>
            <a:ext cx="593344" cy="1511808"/>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16224" y="609600"/>
            <a:ext cx="594971" cy="307777"/>
          </a:xfrm>
          <a:prstGeom prst="rect">
            <a:avLst/>
          </a:prstGeom>
          <a:noFill/>
        </p:spPr>
        <p:txBody>
          <a:bodyPr wrap="none" rtlCol="0">
            <a:spAutoFit/>
          </a:bodyPr>
          <a:lstStyle/>
          <a:p>
            <a:r>
              <a:rPr lang="en-AU" sz="1400" dirty="0"/>
              <a:t>wood</a:t>
            </a:r>
            <a:endParaRPr lang="en-US" sz="1400" dirty="0"/>
          </a:p>
        </p:txBody>
      </p:sp>
      <p:sp>
        <p:nvSpPr>
          <p:cNvPr id="6" name="TextBox 5"/>
          <p:cNvSpPr txBox="1"/>
          <p:nvPr/>
        </p:nvSpPr>
        <p:spPr>
          <a:xfrm>
            <a:off x="1586992" y="558800"/>
            <a:ext cx="694549" cy="307777"/>
          </a:xfrm>
          <a:prstGeom prst="rect">
            <a:avLst/>
          </a:prstGeom>
          <a:noFill/>
        </p:spPr>
        <p:txBody>
          <a:bodyPr wrap="none" rtlCol="0">
            <a:spAutoFit/>
          </a:bodyPr>
          <a:lstStyle/>
          <a:p>
            <a:r>
              <a:rPr lang="en-AU" sz="1400" dirty="0"/>
              <a:t>copper</a:t>
            </a:r>
            <a:endParaRPr lang="en-US" sz="1400" dirty="0"/>
          </a:p>
        </p:txBody>
      </p:sp>
      <p:sp>
        <p:nvSpPr>
          <p:cNvPr id="7" name="TextBox 6"/>
          <p:cNvSpPr txBox="1"/>
          <p:nvPr/>
        </p:nvSpPr>
        <p:spPr>
          <a:xfrm>
            <a:off x="2273808" y="30480"/>
            <a:ext cx="980974" cy="307777"/>
          </a:xfrm>
          <a:prstGeom prst="rect">
            <a:avLst/>
          </a:prstGeom>
          <a:noFill/>
        </p:spPr>
        <p:txBody>
          <a:bodyPr wrap="none" rtlCol="0">
            <a:spAutoFit/>
          </a:bodyPr>
          <a:lstStyle/>
          <a:p>
            <a:r>
              <a:rPr lang="en-AU" sz="1400" dirty="0"/>
              <a:t>paper strip</a:t>
            </a:r>
            <a:endParaRPr lang="en-US" sz="1400" dirty="0"/>
          </a:p>
        </p:txBody>
      </p:sp>
      <p:pic>
        <p:nvPicPr>
          <p:cNvPr id="68610" name="Picture 2" descr="Image result for image bunsen burner"/>
          <p:cNvPicPr>
            <a:picLocks noChangeAspect="1" noChangeArrowheads="1"/>
          </p:cNvPicPr>
          <p:nvPr/>
        </p:nvPicPr>
        <p:blipFill rotWithShape="1">
          <a:blip r:embed="rId3">
            <a:extLst>
              <a:ext uri="{28A0092B-C50C-407E-A947-70E740481C1C}">
                <a14:useLocalDpi xmlns:a14="http://schemas.microsoft.com/office/drawing/2010/main" val="0"/>
              </a:ext>
            </a:extLst>
          </a:blip>
          <a:srcRect l="-7629" t="1818" r="53217" b="-1818"/>
          <a:stretch/>
        </p:blipFill>
        <p:spPr bwMode="auto">
          <a:xfrm>
            <a:off x="2430272" y="1243584"/>
            <a:ext cx="609599" cy="67056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p:cNvSpPr/>
          <p:nvPr/>
        </p:nvSpPr>
        <p:spPr>
          <a:xfrm>
            <a:off x="2804160" y="426720"/>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11632" y="2082800"/>
            <a:ext cx="820928" cy="597408"/>
            <a:chOff x="558800" y="2281936"/>
            <a:chExt cx="820928" cy="597408"/>
          </a:xfrm>
        </p:grpSpPr>
        <p:sp>
          <p:nvSpPr>
            <p:cNvPr id="10" name="Cylinder 9"/>
            <p:cNvSpPr/>
            <p:nvPr/>
          </p:nvSpPr>
          <p:spPr>
            <a:xfrm rot="16200000">
              <a:off x="672592" y="2170176"/>
              <a:ext cx="593344" cy="820928"/>
            </a:xfrm>
            <a:prstGeom prst="ca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22096" y="2281936"/>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3490976" y="2076704"/>
            <a:ext cx="820928" cy="597408"/>
            <a:chOff x="558800" y="2281936"/>
            <a:chExt cx="820928" cy="597408"/>
          </a:xfrm>
        </p:grpSpPr>
        <p:sp>
          <p:nvSpPr>
            <p:cNvPr id="14" name="Cylinder 13"/>
            <p:cNvSpPr/>
            <p:nvPr/>
          </p:nvSpPr>
          <p:spPr>
            <a:xfrm rot="16200000">
              <a:off x="672592" y="2170176"/>
              <a:ext cx="593344" cy="820928"/>
            </a:xfrm>
            <a:prstGeom prst="ca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1022096" y="2281936"/>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058416" y="2078736"/>
            <a:ext cx="820928" cy="597408"/>
            <a:chOff x="558800" y="2281936"/>
            <a:chExt cx="820928" cy="597408"/>
          </a:xfrm>
        </p:grpSpPr>
        <p:sp>
          <p:nvSpPr>
            <p:cNvPr id="17" name="Cylinder 16"/>
            <p:cNvSpPr/>
            <p:nvPr/>
          </p:nvSpPr>
          <p:spPr>
            <a:xfrm rot="16200000">
              <a:off x="672592" y="2170176"/>
              <a:ext cx="593344" cy="820928"/>
            </a:xfrm>
            <a:prstGeom prst="ca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1022096" y="2281936"/>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1085088" y="2084832"/>
            <a:ext cx="162560"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H="1" flipV="1">
            <a:off x="944880" y="2082800"/>
            <a:ext cx="162560"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33904" y="2082800"/>
            <a:ext cx="188976"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H="1" flipV="1">
            <a:off x="3775456" y="2080768"/>
            <a:ext cx="195072"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flipH="1" flipV="1">
            <a:off x="2483104" y="2078736"/>
            <a:ext cx="123952"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11600" y="2078736"/>
            <a:ext cx="144272" cy="589280"/>
          </a:xfrm>
          <a:prstGeom prst="rect">
            <a:avLst/>
          </a:prstGeom>
          <a:gradFill flip="none" rotWithShape="1">
            <a:gsLst>
              <a:gs pos="37000">
                <a:srgbClr val="FF0000"/>
              </a:gs>
              <a:gs pos="100000">
                <a:srgbClr val="E2C8C0"/>
              </a:gs>
              <a:gs pos="76000">
                <a:srgbClr val="EAC3B8"/>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p:nvPr/>
        </p:nvSpPr>
        <p:spPr>
          <a:xfrm>
            <a:off x="1066800" y="2074672"/>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a:off x="2521712" y="2070608"/>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a:off x="3919728" y="2074672"/>
            <a:ext cx="69130" cy="597408"/>
          </a:xfrm>
          <a:custGeom>
            <a:avLst/>
            <a:gdLst>
              <a:gd name="connsiteX0" fmla="*/ 0 w 69130"/>
              <a:gd name="connsiteY0" fmla="*/ 0 h 597408"/>
              <a:gd name="connsiteX1" fmla="*/ 69088 w 69130"/>
              <a:gd name="connsiteY1" fmla="*/ 272288 h 597408"/>
              <a:gd name="connsiteX2" fmla="*/ 8128 w 69130"/>
              <a:gd name="connsiteY2" fmla="*/ 597408 h 597408"/>
            </a:gdLst>
            <a:ahLst/>
            <a:cxnLst>
              <a:cxn ang="0">
                <a:pos x="connsiteX0" y="connsiteY0"/>
              </a:cxn>
              <a:cxn ang="0">
                <a:pos x="connsiteX1" y="connsiteY1"/>
              </a:cxn>
              <a:cxn ang="0">
                <a:pos x="connsiteX2" y="connsiteY2"/>
              </a:cxn>
            </a:cxnLst>
            <a:rect l="l" t="t" r="r" b="b"/>
            <a:pathLst>
              <a:path w="69130" h="597408">
                <a:moveTo>
                  <a:pt x="0" y="0"/>
                </a:moveTo>
                <a:cubicBezTo>
                  <a:pt x="33866" y="86360"/>
                  <a:pt x="67733" y="172720"/>
                  <a:pt x="69088" y="272288"/>
                </a:cubicBezTo>
                <a:cubicBezTo>
                  <a:pt x="70443" y="371856"/>
                  <a:pt x="39285" y="484632"/>
                  <a:pt x="8128" y="59740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68224" y="2674112"/>
            <a:ext cx="1310743" cy="523220"/>
          </a:xfrm>
          <a:prstGeom prst="rect">
            <a:avLst/>
          </a:prstGeom>
          <a:noFill/>
        </p:spPr>
        <p:txBody>
          <a:bodyPr wrap="none" rtlCol="0">
            <a:spAutoFit/>
          </a:bodyPr>
          <a:lstStyle/>
          <a:p>
            <a:r>
              <a:rPr lang="en-AU" sz="1400" dirty="0"/>
              <a:t>burn mark</a:t>
            </a:r>
          </a:p>
          <a:p>
            <a:r>
              <a:rPr lang="en-AU" sz="1400" dirty="0"/>
              <a:t>centre of paper</a:t>
            </a:r>
            <a:endParaRPr lang="en-US" sz="1400" dirty="0"/>
          </a:p>
        </p:txBody>
      </p:sp>
      <p:sp>
        <p:nvSpPr>
          <p:cNvPr id="33" name="TextBox 32"/>
          <p:cNvSpPr txBox="1"/>
          <p:nvPr/>
        </p:nvSpPr>
        <p:spPr>
          <a:xfrm>
            <a:off x="1903984" y="2676144"/>
            <a:ext cx="1202958" cy="738664"/>
          </a:xfrm>
          <a:prstGeom prst="rect">
            <a:avLst/>
          </a:prstGeom>
          <a:noFill/>
        </p:spPr>
        <p:txBody>
          <a:bodyPr wrap="none" rtlCol="0">
            <a:spAutoFit/>
          </a:bodyPr>
          <a:lstStyle/>
          <a:p>
            <a:r>
              <a:rPr lang="en-AU" sz="1400" dirty="0"/>
              <a:t>burn mark</a:t>
            </a:r>
          </a:p>
          <a:p>
            <a:r>
              <a:rPr lang="en-AU" sz="1400" dirty="0"/>
              <a:t>more towards</a:t>
            </a:r>
          </a:p>
          <a:p>
            <a:r>
              <a:rPr lang="en-AU" sz="1400" dirty="0"/>
              <a:t>wood</a:t>
            </a:r>
            <a:endParaRPr lang="en-US" sz="1400" dirty="0"/>
          </a:p>
        </p:txBody>
      </p:sp>
      <p:sp>
        <p:nvSpPr>
          <p:cNvPr id="34" name="TextBox 33"/>
          <p:cNvSpPr txBox="1"/>
          <p:nvPr/>
        </p:nvSpPr>
        <p:spPr>
          <a:xfrm>
            <a:off x="3336544" y="2674112"/>
            <a:ext cx="1202958" cy="738664"/>
          </a:xfrm>
          <a:prstGeom prst="rect">
            <a:avLst/>
          </a:prstGeom>
          <a:noFill/>
        </p:spPr>
        <p:txBody>
          <a:bodyPr wrap="none" rtlCol="0">
            <a:spAutoFit/>
          </a:bodyPr>
          <a:lstStyle/>
          <a:p>
            <a:r>
              <a:rPr lang="en-AU" sz="1400" dirty="0"/>
              <a:t>burn mark</a:t>
            </a:r>
          </a:p>
          <a:p>
            <a:r>
              <a:rPr lang="en-AU" sz="1400" dirty="0"/>
              <a:t>more towards</a:t>
            </a:r>
          </a:p>
          <a:p>
            <a:r>
              <a:rPr lang="en-AU" sz="1400" dirty="0"/>
              <a:t>copper</a:t>
            </a:r>
            <a:endParaRPr lang="en-US" sz="1400" dirty="0"/>
          </a:p>
        </p:txBody>
      </p:sp>
    </p:spTree>
    <p:extLst>
      <p:ext uri="{BB962C8B-B14F-4D97-AF65-F5344CB8AC3E}">
        <p14:creationId xmlns:p14="http://schemas.microsoft.com/office/powerpoint/2010/main" val="3190066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images heat con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57" y="715265"/>
            <a:ext cx="1827339" cy="1081912"/>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Image result for images heat con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498" y="719328"/>
            <a:ext cx="1559750" cy="10805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792" y="1381760"/>
            <a:ext cx="1492716" cy="246221"/>
          </a:xfrm>
          <a:prstGeom prst="rect">
            <a:avLst/>
          </a:prstGeom>
          <a:solidFill>
            <a:schemeClr val="bg1"/>
          </a:solidFill>
        </p:spPr>
        <p:txBody>
          <a:bodyPr wrap="none" rtlCol="0">
            <a:spAutoFit/>
          </a:bodyPr>
          <a:lstStyle/>
          <a:p>
            <a:r>
              <a:rPr lang="en-AU" sz="1000" dirty="0"/>
              <a:t>direction of heat transfer</a:t>
            </a:r>
            <a:endParaRPr lang="en-US" sz="1000" dirty="0"/>
          </a:p>
        </p:txBody>
      </p:sp>
      <p:sp>
        <p:nvSpPr>
          <p:cNvPr id="3" name="TextBox 2"/>
          <p:cNvSpPr txBox="1"/>
          <p:nvPr/>
        </p:nvSpPr>
        <p:spPr>
          <a:xfrm>
            <a:off x="345440" y="357632"/>
            <a:ext cx="3653564" cy="246221"/>
          </a:xfrm>
          <a:prstGeom prst="rect">
            <a:avLst/>
          </a:prstGeom>
          <a:noFill/>
        </p:spPr>
        <p:txBody>
          <a:bodyPr wrap="none" rtlCol="0">
            <a:spAutoFit/>
          </a:bodyPr>
          <a:lstStyle/>
          <a:p>
            <a:r>
              <a:rPr lang="en-AU" sz="1000" dirty="0"/>
              <a:t>Why is the figure on the right </a:t>
            </a:r>
            <a:r>
              <a:rPr lang="en-AU" sz="1000" dirty="0">
                <a:solidFill>
                  <a:srgbClr val="FF0000"/>
                </a:solidFill>
              </a:rPr>
              <a:t>not</a:t>
            </a:r>
            <a:r>
              <a:rPr lang="en-AU" sz="1000" dirty="0"/>
              <a:t> as good as the figure on the left?</a:t>
            </a:r>
            <a:endParaRPr lang="en-US" sz="1000" dirty="0"/>
          </a:p>
        </p:txBody>
      </p:sp>
    </p:spTree>
    <p:extLst>
      <p:ext uri="{BB962C8B-B14F-4D97-AF65-F5344CB8AC3E}">
        <p14:creationId xmlns:p14="http://schemas.microsoft.com/office/powerpoint/2010/main" val="2697865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966464" y="674624"/>
            <a:ext cx="757936" cy="9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flipH="1">
            <a:off x="861568" y="357632"/>
            <a:ext cx="211328" cy="723392"/>
          </a:xfrm>
          <a:prstGeom prst="rect">
            <a:avLst/>
          </a:prstGeom>
          <a:gradFill>
            <a:gsLst>
              <a:gs pos="37000">
                <a:srgbClr val="FF0000"/>
              </a:gs>
              <a:gs pos="100000">
                <a:srgbClr val="E2C8C0"/>
              </a:gs>
              <a:gs pos="76000">
                <a:srgbClr val="EAC3B8"/>
              </a:gs>
              <a:gs pos="100000">
                <a:schemeClr val="accent1">
                  <a:lumMod val="30000"/>
                  <a:lumOff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21712" y="355600"/>
            <a:ext cx="211328" cy="723392"/>
          </a:xfrm>
          <a:prstGeom prst="rect">
            <a:avLst/>
          </a:prstGeom>
          <a:gradFill>
            <a:gsLst>
              <a:gs pos="37000">
                <a:schemeClr val="accent1">
                  <a:lumMod val="75000"/>
                </a:schemeClr>
              </a:gs>
              <a:gs pos="100000">
                <a:srgbClr val="E2C8C0"/>
              </a:gs>
              <a:gs pos="76000">
                <a:srgbClr val="EAC3B8"/>
              </a:gs>
              <a:gs pos="100000">
                <a:schemeClr val="accent1">
                  <a:lumMod val="30000"/>
                  <a:lumOff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64768" y="495808"/>
            <a:ext cx="1458976" cy="812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800" y="859536"/>
            <a:ext cx="1458976" cy="812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66496" y="73152"/>
            <a:ext cx="591829" cy="276999"/>
          </a:xfrm>
          <a:prstGeom prst="rect">
            <a:avLst/>
          </a:prstGeom>
          <a:noFill/>
        </p:spPr>
        <p:txBody>
          <a:bodyPr wrap="none" rtlCol="0">
            <a:spAutoFit/>
          </a:bodyPr>
          <a:lstStyle/>
          <a:p>
            <a:r>
              <a:rPr lang="en-AU" sz="1200" dirty="0"/>
              <a:t>100 </a:t>
            </a:r>
            <a:r>
              <a:rPr lang="en-AU" sz="1200" baseline="30000" dirty="0" err="1"/>
              <a:t>o</a:t>
            </a:r>
            <a:r>
              <a:rPr lang="en-AU" sz="1200" dirty="0" err="1"/>
              <a:t>C</a:t>
            </a:r>
            <a:endParaRPr lang="en-US" sz="1200" dirty="0"/>
          </a:p>
        </p:txBody>
      </p:sp>
      <p:sp>
        <p:nvSpPr>
          <p:cNvPr id="8" name="TextBox 7"/>
          <p:cNvSpPr txBox="1"/>
          <p:nvPr/>
        </p:nvSpPr>
        <p:spPr>
          <a:xfrm>
            <a:off x="2399792" y="1091184"/>
            <a:ext cx="434734" cy="276999"/>
          </a:xfrm>
          <a:prstGeom prst="rect">
            <a:avLst/>
          </a:prstGeom>
          <a:noFill/>
        </p:spPr>
        <p:txBody>
          <a:bodyPr wrap="none" rtlCol="0">
            <a:spAutoFit/>
          </a:bodyPr>
          <a:lstStyle/>
          <a:p>
            <a:r>
              <a:rPr lang="en-AU" sz="1200" dirty="0"/>
              <a:t>0 </a:t>
            </a:r>
            <a:r>
              <a:rPr lang="en-AU" sz="1200" baseline="30000" dirty="0" err="1"/>
              <a:t>o</a:t>
            </a:r>
            <a:r>
              <a:rPr lang="en-AU" sz="1200" dirty="0" err="1"/>
              <a:t>C</a:t>
            </a:r>
            <a:endParaRPr lang="en-US" sz="1200" dirty="0"/>
          </a:p>
        </p:txBody>
      </p:sp>
      <p:sp>
        <p:nvSpPr>
          <p:cNvPr id="7" name="TextBox 6"/>
          <p:cNvSpPr txBox="1"/>
          <p:nvPr/>
        </p:nvSpPr>
        <p:spPr>
          <a:xfrm>
            <a:off x="1467104" y="898144"/>
            <a:ext cx="621004" cy="276999"/>
          </a:xfrm>
          <a:prstGeom prst="rect">
            <a:avLst/>
          </a:prstGeom>
          <a:noFill/>
        </p:spPr>
        <p:txBody>
          <a:bodyPr wrap="none" rtlCol="0">
            <a:spAutoFit/>
          </a:bodyPr>
          <a:lstStyle/>
          <a:p>
            <a:r>
              <a:rPr lang="en-AU" sz="1200" dirty="0"/>
              <a:t>copper</a:t>
            </a:r>
            <a:endParaRPr lang="en-US" sz="1200" dirty="0"/>
          </a:p>
        </p:txBody>
      </p:sp>
      <p:sp>
        <p:nvSpPr>
          <p:cNvPr id="11" name="TextBox 10"/>
          <p:cNvSpPr txBox="1"/>
          <p:nvPr/>
        </p:nvSpPr>
        <p:spPr>
          <a:xfrm>
            <a:off x="1521968" y="245872"/>
            <a:ext cx="482633" cy="276999"/>
          </a:xfrm>
          <a:prstGeom prst="rect">
            <a:avLst/>
          </a:prstGeom>
          <a:noFill/>
        </p:spPr>
        <p:txBody>
          <a:bodyPr wrap="none" rtlCol="0">
            <a:spAutoFit/>
          </a:bodyPr>
          <a:lstStyle/>
          <a:p>
            <a:r>
              <a:rPr lang="en-AU" sz="1200" dirty="0"/>
              <a:t>steel</a:t>
            </a:r>
            <a:endParaRPr lang="en-US" sz="1200" dirty="0"/>
          </a:p>
        </p:txBody>
      </p:sp>
      <p:sp>
        <p:nvSpPr>
          <p:cNvPr id="12" name="Rectangle 11"/>
          <p:cNvSpPr/>
          <p:nvPr/>
        </p:nvSpPr>
        <p:spPr>
          <a:xfrm flipH="1">
            <a:off x="2985008" y="363728"/>
            <a:ext cx="211328" cy="723392"/>
          </a:xfrm>
          <a:prstGeom prst="rect">
            <a:avLst/>
          </a:prstGeom>
          <a:gradFill>
            <a:gsLst>
              <a:gs pos="37000">
                <a:srgbClr val="FF0000"/>
              </a:gs>
              <a:gs pos="100000">
                <a:srgbClr val="E2C8C0"/>
              </a:gs>
              <a:gs pos="76000">
                <a:srgbClr val="EAC3B8"/>
              </a:gs>
              <a:gs pos="100000">
                <a:schemeClr val="accent1">
                  <a:lumMod val="30000"/>
                  <a:lumOff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45152" y="361696"/>
            <a:ext cx="211328" cy="723392"/>
          </a:xfrm>
          <a:prstGeom prst="rect">
            <a:avLst/>
          </a:prstGeom>
          <a:gradFill>
            <a:gsLst>
              <a:gs pos="37000">
                <a:schemeClr val="accent1">
                  <a:lumMod val="75000"/>
                </a:schemeClr>
              </a:gs>
              <a:gs pos="100000">
                <a:srgbClr val="E2C8C0"/>
              </a:gs>
              <a:gs pos="76000">
                <a:srgbClr val="EAC3B8"/>
              </a:gs>
              <a:gs pos="100000">
                <a:schemeClr val="accent1">
                  <a:lumMod val="30000"/>
                  <a:lumOff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90240" y="670560"/>
            <a:ext cx="776224" cy="8940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89936" y="79248"/>
            <a:ext cx="591829" cy="276999"/>
          </a:xfrm>
          <a:prstGeom prst="rect">
            <a:avLst/>
          </a:prstGeom>
          <a:noFill/>
        </p:spPr>
        <p:txBody>
          <a:bodyPr wrap="none" rtlCol="0">
            <a:spAutoFit/>
          </a:bodyPr>
          <a:lstStyle/>
          <a:p>
            <a:r>
              <a:rPr lang="en-AU" sz="1200" dirty="0"/>
              <a:t>100 </a:t>
            </a:r>
            <a:r>
              <a:rPr lang="en-AU" sz="1200" baseline="30000" dirty="0" err="1"/>
              <a:t>o</a:t>
            </a:r>
            <a:r>
              <a:rPr lang="en-AU" sz="1200" dirty="0" err="1"/>
              <a:t>C</a:t>
            </a:r>
            <a:endParaRPr lang="en-US" sz="1200" dirty="0"/>
          </a:p>
        </p:txBody>
      </p:sp>
      <p:sp>
        <p:nvSpPr>
          <p:cNvPr id="17" name="TextBox 16"/>
          <p:cNvSpPr txBox="1"/>
          <p:nvPr/>
        </p:nvSpPr>
        <p:spPr>
          <a:xfrm>
            <a:off x="4543552" y="1089152"/>
            <a:ext cx="434734" cy="276999"/>
          </a:xfrm>
          <a:prstGeom prst="rect">
            <a:avLst/>
          </a:prstGeom>
          <a:noFill/>
        </p:spPr>
        <p:txBody>
          <a:bodyPr wrap="none" rtlCol="0">
            <a:spAutoFit/>
          </a:bodyPr>
          <a:lstStyle/>
          <a:p>
            <a:r>
              <a:rPr lang="en-AU" sz="1200" dirty="0"/>
              <a:t>0 </a:t>
            </a:r>
            <a:r>
              <a:rPr lang="en-AU" sz="1200" baseline="30000" dirty="0" err="1"/>
              <a:t>o</a:t>
            </a:r>
            <a:r>
              <a:rPr lang="en-AU" sz="1200" dirty="0" err="1"/>
              <a:t>C</a:t>
            </a:r>
            <a:endParaRPr lang="en-US" sz="1200" dirty="0"/>
          </a:p>
        </p:txBody>
      </p:sp>
      <p:sp>
        <p:nvSpPr>
          <p:cNvPr id="18" name="TextBox 17"/>
          <p:cNvSpPr txBox="1"/>
          <p:nvPr/>
        </p:nvSpPr>
        <p:spPr>
          <a:xfrm>
            <a:off x="3285744" y="753872"/>
            <a:ext cx="621004" cy="276999"/>
          </a:xfrm>
          <a:prstGeom prst="rect">
            <a:avLst/>
          </a:prstGeom>
          <a:noFill/>
        </p:spPr>
        <p:txBody>
          <a:bodyPr wrap="none" rtlCol="0">
            <a:spAutoFit/>
          </a:bodyPr>
          <a:lstStyle/>
          <a:p>
            <a:r>
              <a:rPr lang="en-AU" sz="1200" dirty="0"/>
              <a:t>copper</a:t>
            </a:r>
            <a:endParaRPr lang="en-US" sz="1200" dirty="0"/>
          </a:p>
        </p:txBody>
      </p:sp>
      <p:sp>
        <p:nvSpPr>
          <p:cNvPr id="19" name="TextBox 18"/>
          <p:cNvSpPr txBox="1"/>
          <p:nvPr/>
        </p:nvSpPr>
        <p:spPr>
          <a:xfrm>
            <a:off x="4031488" y="759968"/>
            <a:ext cx="482633" cy="276999"/>
          </a:xfrm>
          <a:prstGeom prst="rect">
            <a:avLst/>
          </a:prstGeom>
          <a:noFill/>
        </p:spPr>
        <p:txBody>
          <a:bodyPr wrap="none" rtlCol="0">
            <a:spAutoFit/>
          </a:bodyPr>
          <a:lstStyle/>
          <a:p>
            <a:r>
              <a:rPr lang="en-AU" sz="1200" dirty="0"/>
              <a:t>steel</a:t>
            </a:r>
            <a:endParaRPr lang="en-US" sz="1200" dirty="0"/>
          </a:p>
        </p:txBody>
      </p:sp>
    </p:spTree>
    <p:extLst>
      <p:ext uri="{BB962C8B-B14F-4D97-AF65-F5344CB8AC3E}">
        <p14:creationId xmlns:p14="http://schemas.microsoft.com/office/powerpoint/2010/main" val="7819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result for image plas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8" y="316992"/>
            <a:ext cx="1017835" cy="1572514"/>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35" r="7265"/>
          <a:stretch/>
        </p:blipFill>
        <p:spPr bwMode="auto">
          <a:xfrm>
            <a:off x="1272032" y="315468"/>
            <a:ext cx="1836928" cy="1574292"/>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image plasma"/>
          <p:cNvPicPr>
            <a:picLocks noChangeAspect="1" noChangeArrowheads="1"/>
          </p:cNvPicPr>
          <p:nvPr/>
        </p:nvPicPr>
        <p:blipFill rotWithShape="1">
          <a:blip r:embed="rId4">
            <a:extLst>
              <a:ext uri="{28A0092B-C50C-407E-A947-70E740481C1C}">
                <a14:useLocalDpi xmlns:a14="http://schemas.microsoft.com/office/drawing/2010/main" val="0"/>
              </a:ext>
            </a:extLst>
          </a:blip>
          <a:srcRect l="8759" t="21512" r="11132" b="23401"/>
          <a:stretch/>
        </p:blipFill>
        <p:spPr bwMode="auto">
          <a:xfrm>
            <a:off x="3104896" y="312927"/>
            <a:ext cx="1820672" cy="540513"/>
          </a:xfrm>
          <a:prstGeom prst="rect">
            <a:avLst/>
          </a:prstGeom>
          <a:noFill/>
          <a:extLst>
            <a:ext uri="{909E8E84-426E-40DD-AFC4-6F175D3DCCD1}">
              <a14:hiddenFill xmlns:a14="http://schemas.microsoft.com/office/drawing/2010/main">
                <a:solidFill>
                  <a:srgbClr val="FFFFFF"/>
                </a:solidFill>
              </a14:hiddenFill>
            </a:ext>
          </a:extLst>
        </p:spPr>
      </p:pic>
      <p:pic>
        <p:nvPicPr>
          <p:cNvPr id="68616" name="Picture 8" descr="Image result for image discharge tub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842518"/>
            <a:ext cx="1828355" cy="10471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3344" y="345440"/>
            <a:ext cx="654346" cy="246221"/>
          </a:xfrm>
          <a:prstGeom prst="rect">
            <a:avLst/>
          </a:prstGeom>
          <a:noFill/>
        </p:spPr>
        <p:txBody>
          <a:bodyPr wrap="none" rtlCol="0">
            <a:spAutoFit/>
          </a:bodyPr>
          <a:lstStyle/>
          <a:p>
            <a:r>
              <a:rPr lang="en-AU" sz="1000" b="1" dirty="0">
                <a:solidFill>
                  <a:srgbClr val="FFFF00"/>
                </a:solidFill>
              </a:rPr>
              <a:t>lightning</a:t>
            </a:r>
            <a:endParaRPr lang="en-US" sz="1000" b="1" dirty="0">
              <a:solidFill>
                <a:srgbClr val="FFFF00"/>
              </a:solidFill>
            </a:endParaRPr>
          </a:p>
        </p:txBody>
      </p:sp>
      <p:sp>
        <p:nvSpPr>
          <p:cNvPr id="9" name="TextBox 8"/>
          <p:cNvSpPr txBox="1"/>
          <p:nvPr/>
        </p:nvSpPr>
        <p:spPr>
          <a:xfrm>
            <a:off x="1310640" y="1497584"/>
            <a:ext cx="654346" cy="400110"/>
          </a:xfrm>
          <a:prstGeom prst="rect">
            <a:avLst/>
          </a:prstGeom>
          <a:noFill/>
        </p:spPr>
        <p:txBody>
          <a:bodyPr wrap="none" rtlCol="0">
            <a:spAutoFit/>
          </a:bodyPr>
          <a:lstStyle/>
          <a:p>
            <a:r>
              <a:rPr lang="en-AU" sz="1000" b="1" dirty="0">
                <a:solidFill>
                  <a:srgbClr val="FFFF00"/>
                </a:solidFill>
              </a:rPr>
              <a:t>lightning</a:t>
            </a:r>
          </a:p>
          <a:p>
            <a:pPr algn="ctr"/>
            <a:r>
              <a:rPr lang="en-AU" sz="1000" b="1" dirty="0">
                <a:solidFill>
                  <a:srgbClr val="FFFF00"/>
                </a:solidFill>
              </a:rPr>
              <a:t>ball</a:t>
            </a:r>
            <a:endParaRPr lang="en-US" sz="1000" b="1" dirty="0">
              <a:solidFill>
                <a:srgbClr val="FFFF00"/>
              </a:solidFill>
            </a:endParaRPr>
          </a:p>
        </p:txBody>
      </p:sp>
      <p:sp>
        <p:nvSpPr>
          <p:cNvPr id="10" name="TextBox 9"/>
          <p:cNvSpPr txBox="1"/>
          <p:nvPr/>
        </p:nvSpPr>
        <p:spPr>
          <a:xfrm>
            <a:off x="4265168" y="274320"/>
            <a:ext cx="697627" cy="246221"/>
          </a:xfrm>
          <a:prstGeom prst="rect">
            <a:avLst/>
          </a:prstGeom>
          <a:noFill/>
        </p:spPr>
        <p:txBody>
          <a:bodyPr wrap="none" rtlCol="0">
            <a:spAutoFit/>
          </a:bodyPr>
          <a:lstStyle/>
          <a:p>
            <a:r>
              <a:rPr lang="en-AU" sz="1000" b="1" dirty="0">
                <a:solidFill>
                  <a:srgbClr val="FFFF00"/>
                </a:solidFill>
              </a:rPr>
              <a:t>neon sign</a:t>
            </a:r>
            <a:endParaRPr lang="en-US" sz="1000" b="1" dirty="0">
              <a:solidFill>
                <a:srgbClr val="FFFF00"/>
              </a:solidFill>
            </a:endParaRPr>
          </a:p>
        </p:txBody>
      </p:sp>
      <p:sp>
        <p:nvSpPr>
          <p:cNvPr id="11" name="TextBox 10"/>
          <p:cNvSpPr txBox="1"/>
          <p:nvPr/>
        </p:nvSpPr>
        <p:spPr>
          <a:xfrm>
            <a:off x="3245104" y="1643888"/>
            <a:ext cx="1221809" cy="246221"/>
          </a:xfrm>
          <a:prstGeom prst="rect">
            <a:avLst/>
          </a:prstGeom>
          <a:noFill/>
        </p:spPr>
        <p:txBody>
          <a:bodyPr wrap="none" rtlCol="0">
            <a:spAutoFit/>
          </a:bodyPr>
          <a:lstStyle/>
          <a:p>
            <a:r>
              <a:rPr lang="en-AU" sz="1000" b="1" dirty="0">
                <a:solidFill>
                  <a:srgbClr val="FFFF00"/>
                </a:solidFill>
              </a:rPr>
              <a:t>gas discharge tubes</a:t>
            </a:r>
            <a:endParaRPr lang="en-US" sz="1000" b="1" dirty="0">
              <a:solidFill>
                <a:srgbClr val="FFFF00"/>
              </a:solidFill>
            </a:endParaRPr>
          </a:p>
        </p:txBody>
      </p:sp>
    </p:spTree>
    <p:extLst>
      <p:ext uri="{BB962C8B-B14F-4D97-AF65-F5344CB8AC3E}">
        <p14:creationId xmlns:p14="http://schemas.microsoft.com/office/powerpoint/2010/main" val="3305460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2711" y="338137"/>
            <a:ext cx="4834890" cy="2924175"/>
          </a:xfrm>
          <a:prstGeom prst="rect">
            <a:avLst/>
          </a:prstGeom>
          <a:noFill/>
        </p:spPr>
      </p:pic>
      <p:sp>
        <p:nvSpPr>
          <p:cNvPr id="5" name="Rectangle 4"/>
          <p:cNvSpPr/>
          <p:nvPr/>
        </p:nvSpPr>
        <p:spPr>
          <a:xfrm>
            <a:off x="1081024" y="1227328"/>
            <a:ext cx="45719" cy="77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3488" y="1251712"/>
            <a:ext cx="235962" cy="215444"/>
          </a:xfrm>
          <a:prstGeom prst="rect">
            <a:avLst/>
          </a:prstGeom>
          <a:noFill/>
        </p:spPr>
        <p:txBody>
          <a:bodyPr wrap="none" rtlCol="0">
            <a:spAutoFit/>
          </a:bodyPr>
          <a:lstStyle/>
          <a:p>
            <a:r>
              <a:rPr lang="en-AU" sz="800" dirty="0"/>
              <a:t>2</a:t>
            </a:r>
            <a:endParaRPr lang="en-US" sz="800" dirty="0"/>
          </a:p>
        </p:txBody>
      </p:sp>
    </p:spTree>
    <p:extLst>
      <p:ext uri="{BB962C8B-B14F-4D97-AF65-F5344CB8AC3E}">
        <p14:creationId xmlns:p14="http://schemas.microsoft.com/office/powerpoint/2010/main" val="215036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512" y="41375"/>
            <a:ext cx="4669536" cy="3051189"/>
          </a:xfrm>
          <a:prstGeom prst="rect">
            <a:avLst/>
          </a:prstGeom>
          <a:noFill/>
        </p:spPr>
      </p:pic>
      <p:sp>
        <p:nvSpPr>
          <p:cNvPr id="5" name="TextBox 4"/>
          <p:cNvSpPr txBox="1"/>
          <p:nvPr/>
        </p:nvSpPr>
        <p:spPr>
          <a:xfrm>
            <a:off x="215392" y="328338"/>
            <a:ext cx="926592" cy="669414"/>
          </a:xfrm>
          <a:prstGeom prst="rect">
            <a:avLst/>
          </a:prstGeom>
          <a:solidFill>
            <a:schemeClr val="bg1"/>
          </a:solidFill>
          <a:ln>
            <a:noFill/>
          </a:ln>
        </p:spPr>
        <p:txBody>
          <a:bodyPr wrap="square" rtlCol="0">
            <a:spAutoFit/>
          </a:bodyPr>
          <a:lstStyle/>
          <a:p>
            <a:r>
              <a:rPr lang="en-AU" sz="750" i="1" dirty="0"/>
              <a:t>Hey, today, we’re </a:t>
            </a:r>
            <a:r>
              <a:rPr lang="en-AU" sz="750" i="1" dirty="0" err="1"/>
              <a:t>gonna</a:t>
            </a:r>
            <a:r>
              <a:rPr lang="en-AU" sz="750" i="1" dirty="0"/>
              <a:t> see strange properties of convection currents</a:t>
            </a:r>
            <a:endParaRPr lang="en-US" sz="750" i="1" dirty="0"/>
          </a:p>
        </p:txBody>
      </p:sp>
      <p:sp>
        <p:nvSpPr>
          <p:cNvPr id="6" name="TextBox 5"/>
          <p:cNvSpPr txBox="1"/>
          <p:nvPr/>
        </p:nvSpPr>
        <p:spPr>
          <a:xfrm>
            <a:off x="1631188" y="1114722"/>
            <a:ext cx="547624" cy="323165"/>
          </a:xfrm>
          <a:prstGeom prst="rect">
            <a:avLst/>
          </a:prstGeom>
          <a:solidFill>
            <a:schemeClr val="bg1"/>
          </a:solidFill>
          <a:ln>
            <a:noFill/>
          </a:ln>
        </p:spPr>
        <p:txBody>
          <a:bodyPr wrap="square" rtlCol="0">
            <a:spAutoFit/>
          </a:bodyPr>
          <a:lstStyle/>
          <a:p>
            <a:r>
              <a:rPr lang="en-AU" sz="750" i="1" dirty="0"/>
              <a:t>Warm? UP</a:t>
            </a:r>
            <a:endParaRPr lang="en-US" sz="750" i="1" dirty="0"/>
          </a:p>
        </p:txBody>
      </p:sp>
      <p:sp>
        <p:nvSpPr>
          <p:cNvPr id="7" name="TextBox 6"/>
          <p:cNvSpPr txBox="1"/>
          <p:nvPr/>
        </p:nvSpPr>
        <p:spPr>
          <a:xfrm>
            <a:off x="2190496" y="1102530"/>
            <a:ext cx="475488" cy="438582"/>
          </a:xfrm>
          <a:prstGeom prst="rect">
            <a:avLst/>
          </a:prstGeom>
          <a:solidFill>
            <a:schemeClr val="bg1"/>
          </a:solidFill>
          <a:ln>
            <a:noFill/>
          </a:ln>
        </p:spPr>
        <p:txBody>
          <a:bodyPr wrap="square" rtlCol="0">
            <a:spAutoFit/>
          </a:bodyPr>
          <a:lstStyle/>
          <a:p>
            <a:r>
              <a:rPr lang="en-AU" sz="750" i="1" dirty="0"/>
              <a:t>Cool ?</a:t>
            </a:r>
          </a:p>
          <a:p>
            <a:r>
              <a:rPr lang="en-AU" sz="750" i="1" dirty="0"/>
              <a:t>DOWN</a:t>
            </a:r>
          </a:p>
          <a:p>
            <a:endParaRPr lang="en-US" sz="750" i="1" dirty="0"/>
          </a:p>
        </p:txBody>
      </p:sp>
      <p:sp>
        <p:nvSpPr>
          <p:cNvPr id="9" name="TextBox 8"/>
          <p:cNvSpPr txBox="1"/>
          <p:nvPr/>
        </p:nvSpPr>
        <p:spPr>
          <a:xfrm>
            <a:off x="1822704" y="472483"/>
            <a:ext cx="926592" cy="553998"/>
          </a:xfrm>
          <a:prstGeom prst="rect">
            <a:avLst/>
          </a:prstGeom>
          <a:solidFill>
            <a:schemeClr val="bg1"/>
          </a:solidFill>
          <a:ln>
            <a:noFill/>
          </a:ln>
        </p:spPr>
        <p:txBody>
          <a:bodyPr wrap="square" rtlCol="0">
            <a:spAutoFit/>
          </a:bodyPr>
          <a:lstStyle/>
          <a:p>
            <a:r>
              <a:rPr lang="en-AU" sz="750" i="1" dirty="0"/>
              <a:t>You be the warm particle, you be the cool one</a:t>
            </a:r>
          </a:p>
          <a:p>
            <a:endParaRPr lang="en-US" sz="750" i="1" dirty="0"/>
          </a:p>
        </p:txBody>
      </p:sp>
      <p:sp>
        <p:nvSpPr>
          <p:cNvPr id="10" name="TextBox 9"/>
          <p:cNvSpPr txBox="1"/>
          <p:nvPr/>
        </p:nvSpPr>
        <p:spPr>
          <a:xfrm>
            <a:off x="3249168" y="1289474"/>
            <a:ext cx="969264" cy="323165"/>
          </a:xfrm>
          <a:prstGeom prst="rect">
            <a:avLst/>
          </a:prstGeom>
          <a:solidFill>
            <a:schemeClr val="bg1"/>
          </a:solidFill>
          <a:ln>
            <a:noFill/>
          </a:ln>
        </p:spPr>
        <p:txBody>
          <a:bodyPr wrap="square" rtlCol="0">
            <a:spAutoFit/>
          </a:bodyPr>
          <a:lstStyle/>
          <a:p>
            <a:r>
              <a:rPr lang="en-AU" sz="750" i="1" dirty="0"/>
              <a:t>Help, I hate floating</a:t>
            </a:r>
          </a:p>
          <a:p>
            <a:endParaRPr lang="en-US" sz="750" i="1" dirty="0"/>
          </a:p>
        </p:txBody>
      </p:sp>
      <p:sp>
        <p:nvSpPr>
          <p:cNvPr id="11" name="TextBox 10"/>
          <p:cNvSpPr txBox="1"/>
          <p:nvPr/>
        </p:nvSpPr>
        <p:spPr>
          <a:xfrm>
            <a:off x="4015232" y="1911266"/>
            <a:ext cx="475488" cy="207749"/>
          </a:xfrm>
          <a:prstGeom prst="rect">
            <a:avLst/>
          </a:prstGeom>
          <a:solidFill>
            <a:schemeClr val="bg1"/>
          </a:solidFill>
          <a:ln>
            <a:noFill/>
          </a:ln>
        </p:spPr>
        <p:txBody>
          <a:bodyPr wrap="square" rtlCol="0">
            <a:spAutoFit/>
          </a:bodyPr>
          <a:lstStyle/>
          <a:p>
            <a:r>
              <a:rPr lang="en-AU" sz="700" i="1" dirty="0"/>
              <a:t>Oops</a:t>
            </a:r>
            <a:r>
              <a:rPr lang="en-AU" sz="750" i="1" dirty="0"/>
              <a:t>!</a:t>
            </a:r>
            <a:endParaRPr lang="en-US" sz="750" i="1" dirty="0"/>
          </a:p>
        </p:txBody>
      </p:sp>
      <p:sp>
        <p:nvSpPr>
          <p:cNvPr id="12" name="TextBox 11"/>
          <p:cNvSpPr txBox="1"/>
          <p:nvPr/>
        </p:nvSpPr>
        <p:spPr>
          <a:xfrm>
            <a:off x="3183271" y="1919100"/>
            <a:ext cx="765778" cy="323165"/>
          </a:xfrm>
          <a:prstGeom prst="rect">
            <a:avLst/>
          </a:prstGeom>
          <a:solidFill>
            <a:schemeClr val="bg1"/>
          </a:solidFill>
          <a:ln>
            <a:noFill/>
          </a:ln>
        </p:spPr>
        <p:txBody>
          <a:bodyPr wrap="square" rtlCol="0">
            <a:spAutoFit/>
          </a:bodyPr>
          <a:lstStyle/>
          <a:p>
            <a:r>
              <a:rPr lang="en-AU" sz="750" i="1" dirty="0"/>
              <a:t>I have a sinking feeling</a:t>
            </a:r>
            <a:endParaRPr lang="en-US" sz="750" i="1" dirty="0"/>
          </a:p>
        </p:txBody>
      </p:sp>
      <p:sp>
        <p:nvSpPr>
          <p:cNvPr id="13" name="TextBox 12"/>
          <p:cNvSpPr txBox="1"/>
          <p:nvPr/>
        </p:nvSpPr>
        <p:spPr>
          <a:xfrm>
            <a:off x="453136" y="1198034"/>
            <a:ext cx="475488" cy="323165"/>
          </a:xfrm>
          <a:prstGeom prst="rect">
            <a:avLst/>
          </a:prstGeom>
          <a:solidFill>
            <a:schemeClr val="bg1"/>
          </a:solidFill>
          <a:ln>
            <a:noFill/>
          </a:ln>
        </p:spPr>
        <p:txBody>
          <a:bodyPr wrap="square" rtlCol="0">
            <a:spAutoFit/>
          </a:bodyPr>
          <a:lstStyle/>
          <a:p>
            <a:r>
              <a:rPr lang="en-AU" sz="750" i="1" dirty="0"/>
              <a:t>COOL!</a:t>
            </a:r>
          </a:p>
          <a:p>
            <a:endParaRPr lang="en-US" sz="750" i="1" dirty="0"/>
          </a:p>
        </p:txBody>
      </p:sp>
    </p:spTree>
    <p:extLst>
      <p:ext uri="{BB962C8B-B14F-4D97-AF65-F5344CB8AC3E}">
        <p14:creationId xmlns:p14="http://schemas.microsoft.com/office/powerpoint/2010/main" val="375141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Image result for images convection currents"/>
          <p:cNvPicPr>
            <a:picLocks noChangeAspect="1" noChangeArrowheads="1"/>
          </p:cNvPicPr>
          <p:nvPr/>
        </p:nvPicPr>
        <p:blipFill rotWithShape="1">
          <a:blip r:embed="rId2">
            <a:extLst>
              <a:ext uri="{28A0092B-C50C-407E-A947-70E740481C1C}">
                <a14:useLocalDpi xmlns:a14="http://schemas.microsoft.com/office/drawing/2010/main" val="0"/>
              </a:ext>
            </a:extLst>
          </a:blip>
          <a:srcRect l="981" t="2795" r="1021" b="2114"/>
          <a:stretch/>
        </p:blipFill>
        <p:spPr bwMode="auto">
          <a:xfrm>
            <a:off x="739648" y="560832"/>
            <a:ext cx="1950720" cy="1450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82368" y="1832864"/>
            <a:ext cx="2064219" cy="307777"/>
          </a:xfrm>
          <a:prstGeom prst="rect">
            <a:avLst/>
          </a:prstGeom>
          <a:noFill/>
        </p:spPr>
        <p:txBody>
          <a:bodyPr wrap="none" rtlCol="0">
            <a:spAutoFit/>
          </a:bodyPr>
          <a:lstStyle/>
          <a:p>
            <a:r>
              <a:rPr lang="en-AU" sz="1400" dirty="0">
                <a:solidFill>
                  <a:srgbClr val="FF0000"/>
                </a:solidFill>
              </a:rPr>
              <a:t>hot less dense water rises</a:t>
            </a:r>
            <a:endParaRPr lang="en-US" sz="1400" dirty="0">
              <a:solidFill>
                <a:srgbClr val="FF0000"/>
              </a:solidFill>
            </a:endParaRPr>
          </a:p>
        </p:txBody>
      </p:sp>
      <p:sp>
        <p:nvSpPr>
          <p:cNvPr id="24" name="TextBox 23"/>
          <p:cNvSpPr txBox="1"/>
          <p:nvPr/>
        </p:nvSpPr>
        <p:spPr>
          <a:xfrm>
            <a:off x="2635504" y="928624"/>
            <a:ext cx="2255874" cy="307777"/>
          </a:xfrm>
          <a:prstGeom prst="rect">
            <a:avLst/>
          </a:prstGeom>
          <a:noFill/>
        </p:spPr>
        <p:txBody>
          <a:bodyPr wrap="none" rtlCol="0">
            <a:spAutoFit/>
          </a:bodyPr>
          <a:lstStyle/>
          <a:p>
            <a:r>
              <a:rPr lang="en-AU" sz="1400" dirty="0">
                <a:solidFill>
                  <a:srgbClr val="0000FF"/>
                </a:solidFill>
              </a:rPr>
              <a:t>cool more dense water sinks</a:t>
            </a:r>
            <a:endParaRPr lang="en-US" sz="1400" dirty="0">
              <a:solidFill>
                <a:srgbClr val="0000FF"/>
              </a:solidFill>
            </a:endParaRPr>
          </a:p>
        </p:txBody>
      </p:sp>
      <p:sp>
        <p:nvSpPr>
          <p:cNvPr id="22" name="Freeform: Shape 21"/>
          <p:cNvSpPr/>
          <p:nvPr/>
        </p:nvSpPr>
        <p:spPr>
          <a:xfrm>
            <a:off x="1667749" y="178816"/>
            <a:ext cx="100091" cy="414528"/>
          </a:xfrm>
          <a:custGeom>
            <a:avLst/>
            <a:gdLst>
              <a:gd name="connsiteX0" fmla="*/ 18811 w 100091"/>
              <a:gd name="connsiteY0" fmla="*/ 414528 h 414528"/>
              <a:gd name="connsiteX1" fmla="*/ 55387 w 100091"/>
              <a:gd name="connsiteY1" fmla="*/ 386080 h 414528"/>
              <a:gd name="connsiteX2" fmla="*/ 71643 w 100091"/>
              <a:gd name="connsiteY2" fmla="*/ 377952 h 414528"/>
              <a:gd name="connsiteX3" fmla="*/ 83835 w 100091"/>
              <a:gd name="connsiteY3" fmla="*/ 353568 h 414528"/>
              <a:gd name="connsiteX4" fmla="*/ 63515 w 100091"/>
              <a:gd name="connsiteY4" fmla="*/ 329184 h 414528"/>
              <a:gd name="connsiteX5" fmla="*/ 47259 w 100091"/>
              <a:gd name="connsiteY5" fmla="*/ 308864 h 414528"/>
              <a:gd name="connsiteX6" fmla="*/ 43195 w 100091"/>
              <a:gd name="connsiteY6" fmla="*/ 296672 h 414528"/>
              <a:gd name="connsiteX7" fmla="*/ 18811 w 100091"/>
              <a:gd name="connsiteY7" fmla="*/ 280416 h 414528"/>
              <a:gd name="connsiteX8" fmla="*/ 6619 w 100091"/>
              <a:gd name="connsiteY8" fmla="*/ 215392 h 414528"/>
              <a:gd name="connsiteX9" fmla="*/ 18811 w 100091"/>
              <a:gd name="connsiteY9" fmla="*/ 207264 h 414528"/>
              <a:gd name="connsiteX10" fmla="*/ 43195 w 100091"/>
              <a:gd name="connsiteY10" fmla="*/ 199136 h 414528"/>
              <a:gd name="connsiteX11" fmla="*/ 55387 w 100091"/>
              <a:gd name="connsiteY11" fmla="*/ 195072 h 414528"/>
              <a:gd name="connsiteX12" fmla="*/ 79771 w 100091"/>
              <a:gd name="connsiteY12" fmla="*/ 178816 h 414528"/>
              <a:gd name="connsiteX13" fmla="*/ 100091 w 100091"/>
              <a:gd name="connsiteY13" fmla="*/ 142240 h 414528"/>
              <a:gd name="connsiteX14" fmla="*/ 96027 w 100091"/>
              <a:gd name="connsiteY14" fmla="*/ 117856 h 414528"/>
              <a:gd name="connsiteX15" fmla="*/ 67579 w 100091"/>
              <a:gd name="connsiteY15" fmla="*/ 85344 h 414528"/>
              <a:gd name="connsiteX16" fmla="*/ 63515 w 100091"/>
              <a:gd name="connsiteY16" fmla="*/ 73152 h 414528"/>
              <a:gd name="connsiteX17" fmla="*/ 55387 w 100091"/>
              <a:gd name="connsiteY17" fmla="*/ 60960 h 414528"/>
              <a:gd name="connsiteX18" fmla="*/ 55387 w 100091"/>
              <a:gd name="connsiteY18" fmla="*/ 0 h 4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91" h="414528">
                <a:moveTo>
                  <a:pt x="18811" y="414528"/>
                </a:moveTo>
                <a:cubicBezTo>
                  <a:pt x="30409" y="404863"/>
                  <a:pt x="42026" y="393715"/>
                  <a:pt x="55387" y="386080"/>
                </a:cubicBezTo>
                <a:cubicBezTo>
                  <a:pt x="60647" y="383074"/>
                  <a:pt x="66224" y="380661"/>
                  <a:pt x="71643" y="377952"/>
                </a:cubicBezTo>
                <a:cubicBezTo>
                  <a:pt x="74474" y="373706"/>
                  <a:pt x="84957" y="360298"/>
                  <a:pt x="83835" y="353568"/>
                </a:cubicBezTo>
                <a:cubicBezTo>
                  <a:pt x="82703" y="346778"/>
                  <a:pt x="67177" y="332846"/>
                  <a:pt x="63515" y="329184"/>
                </a:cubicBezTo>
                <a:cubicBezTo>
                  <a:pt x="53300" y="298539"/>
                  <a:pt x="68267" y="335125"/>
                  <a:pt x="47259" y="308864"/>
                </a:cubicBezTo>
                <a:cubicBezTo>
                  <a:pt x="44583" y="305519"/>
                  <a:pt x="46224" y="299701"/>
                  <a:pt x="43195" y="296672"/>
                </a:cubicBezTo>
                <a:cubicBezTo>
                  <a:pt x="36288" y="289765"/>
                  <a:pt x="18811" y="280416"/>
                  <a:pt x="18811" y="280416"/>
                </a:cubicBezTo>
                <a:cubicBezTo>
                  <a:pt x="624" y="253136"/>
                  <a:pt x="-6251" y="254001"/>
                  <a:pt x="6619" y="215392"/>
                </a:cubicBezTo>
                <a:cubicBezTo>
                  <a:pt x="8164" y="210758"/>
                  <a:pt x="14348" y="209248"/>
                  <a:pt x="18811" y="207264"/>
                </a:cubicBezTo>
                <a:cubicBezTo>
                  <a:pt x="26640" y="203784"/>
                  <a:pt x="35067" y="201845"/>
                  <a:pt x="43195" y="199136"/>
                </a:cubicBezTo>
                <a:cubicBezTo>
                  <a:pt x="47259" y="197781"/>
                  <a:pt x="51823" y="197448"/>
                  <a:pt x="55387" y="195072"/>
                </a:cubicBezTo>
                <a:lnTo>
                  <a:pt x="79771" y="178816"/>
                </a:lnTo>
                <a:cubicBezTo>
                  <a:pt x="98403" y="150868"/>
                  <a:pt x="92938" y="163699"/>
                  <a:pt x="100091" y="142240"/>
                </a:cubicBezTo>
                <a:cubicBezTo>
                  <a:pt x="98736" y="134112"/>
                  <a:pt x="99196" y="125462"/>
                  <a:pt x="96027" y="117856"/>
                </a:cubicBezTo>
                <a:cubicBezTo>
                  <a:pt x="86909" y="95973"/>
                  <a:pt x="82975" y="95608"/>
                  <a:pt x="67579" y="85344"/>
                </a:cubicBezTo>
                <a:cubicBezTo>
                  <a:pt x="66224" y="81280"/>
                  <a:pt x="65431" y="76984"/>
                  <a:pt x="63515" y="73152"/>
                </a:cubicBezTo>
                <a:cubicBezTo>
                  <a:pt x="61331" y="68783"/>
                  <a:pt x="55926" y="65814"/>
                  <a:pt x="55387" y="60960"/>
                </a:cubicBezTo>
                <a:cubicBezTo>
                  <a:pt x="53143" y="40764"/>
                  <a:pt x="55387" y="20320"/>
                  <a:pt x="55387"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rot="704165">
            <a:off x="1954261" y="266192"/>
            <a:ext cx="100091" cy="414528"/>
          </a:xfrm>
          <a:custGeom>
            <a:avLst/>
            <a:gdLst>
              <a:gd name="connsiteX0" fmla="*/ 18811 w 100091"/>
              <a:gd name="connsiteY0" fmla="*/ 414528 h 414528"/>
              <a:gd name="connsiteX1" fmla="*/ 55387 w 100091"/>
              <a:gd name="connsiteY1" fmla="*/ 386080 h 414528"/>
              <a:gd name="connsiteX2" fmla="*/ 71643 w 100091"/>
              <a:gd name="connsiteY2" fmla="*/ 377952 h 414528"/>
              <a:gd name="connsiteX3" fmla="*/ 83835 w 100091"/>
              <a:gd name="connsiteY3" fmla="*/ 353568 h 414528"/>
              <a:gd name="connsiteX4" fmla="*/ 63515 w 100091"/>
              <a:gd name="connsiteY4" fmla="*/ 329184 h 414528"/>
              <a:gd name="connsiteX5" fmla="*/ 47259 w 100091"/>
              <a:gd name="connsiteY5" fmla="*/ 308864 h 414528"/>
              <a:gd name="connsiteX6" fmla="*/ 43195 w 100091"/>
              <a:gd name="connsiteY6" fmla="*/ 296672 h 414528"/>
              <a:gd name="connsiteX7" fmla="*/ 18811 w 100091"/>
              <a:gd name="connsiteY7" fmla="*/ 280416 h 414528"/>
              <a:gd name="connsiteX8" fmla="*/ 6619 w 100091"/>
              <a:gd name="connsiteY8" fmla="*/ 215392 h 414528"/>
              <a:gd name="connsiteX9" fmla="*/ 18811 w 100091"/>
              <a:gd name="connsiteY9" fmla="*/ 207264 h 414528"/>
              <a:gd name="connsiteX10" fmla="*/ 43195 w 100091"/>
              <a:gd name="connsiteY10" fmla="*/ 199136 h 414528"/>
              <a:gd name="connsiteX11" fmla="*/ 55387 w 100091"/>
              <a:gd name="connsiteY11" fmla="*/ 195072 h 414528"/>
              <a:gd name="connsiteX12" fmla="*/ 79771 w 100091"/>
              <a:gd name="connsiteY12" fmla="*/ 178816 h 414528"/>
              <a:gd name="connsiteX13" fmla="*/ 100091 w 100091"/>
              <a:gd name="connsiteY13" fmla="*/ 142240 h 414528"/>
              <a:gd name="connsiteX14" fmla="*/ 96027 w 100091"/>
              <a:gd name="connsiteY14" fmla="*/ 117856 h 414528"/>
              <a:gd name="connsiteX15" fmla="*/ 67579 w 100091"/>
              <a:gd name="connsiteY15" fmla="*/ 85344 h 414528"/>
              <a:gd name="connsiteX16" fmla="*/ 63515 w 100091"/>
              <a:gd name="connsiteY16" fmla="*/ 73152 h 414528"/>
              <a:gd name="connsiteX17" fmla="*/ 55387 w 100091"/>
              <a:gd name="connsiteY17" fmla="*/ 60960 h 414528"/>
              <a:gd name="connsiteX18" fmla="*/ 55387 w 100091"/>
              <a:gd name="connsiteY18" fmla="*/ 0 h 4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91" h="414528">
                <a:moveTo>
                  <a:pt x="18811" y="414528"/>
                </a:moveTo>
                <a:cubicBezTo>
                  <a:pt x="30409" y="404863"/>
                  <a:pt x="42026" y="393715"/>
                  <a:pt x="55387" y="386080"/>
                </a:cubicBezTo>
                <a:cubicBezTo>
                  <a:pt x="60647" y="383074"/>
                  <a:pt x="66224" y="380661"/>
                  <a:pt x="71643" y="377952"/>
                </a:cubicBezTo>
                <a:cubicBezTo>
                  <a:pt x="74474" y="373706"/>
                  <a:pt x="84957" y="360298"/>
                  <a:pt x="83835" y="353568"/>
                </a:cubicBezTo>
                <a:cubicBezTo>
                  <a:pt x="82703" y="346778"/>
                  <a:pt x="67177" y="332846"/>
                  <a:pt x="63515" y="329184"/>
                </a:cubicBezTo>
                <a:cubicBezTo>
                  <a:pt x="53300" y="298539"/>
                  <a:pt x="68267" y="335125"/>
                  <a:pt x="47259" y="308864"/>
                </a:cubicBezTo>
                <a:cubicBezTo>
                  <a:pt x="44583" y="305519"/>
                  <a:pt x="46224" y="299701"/>
                  <a:pt x="43195" y="296672"/>
                </a:cubicBezTo>
                <a:cubicBezTo>
                  <a:pt x="36288" y="289765"/>
                  <a:pt x="18811" y="280416"/>
                  <a:pt x="18811" y="280416"/>
                </a:cubicBezTo>
                <a:cubicBezTo>
                  <a:pt x="624" y="253136"/>
                  <a:pt x="-6251" y="254001"/>
                  <a:pt x="6619" y="215392"/>
                </a:cubicBezTo>
                <a:cubicBezTo>
                  <a:pt x="8164" y="210758"/>
                  <a:pt x="14348" y="209248"/>
                  <a:pt x="18811" y="207264"/>
                </a:cubicBezTo>
                <a:cubicBezTo>
                  <a:pt x="26640" y="203784"/>
                  <a:pt x="35067" y="201845"/>
                  <a:pt x="43195" y="199136"/>
                </a:cubicBezTo>
                <a:cubicBezTo>
                  <a:pt x="47259" y="197781"/>
                  <a:pt x="51823" y="197448"/>
                  <a:pt x="55387" y="195072"/>
                </a:cubicBezTo>
                <a:lnTo>
                  <a:pt x="79771" y="178816"/>
                </a:lnTo>
                <a:cubicBezTo>
                  <a:pt x="98403" y="150868"/>
                  <a:pt x="92938" y="163699"/>
                  <a:pt x="100091" y="142240"/>
                </a:cubicBezTo>
                <a:cubicBezTo>
                  <a:pt x="98736" y="134112"/>
                  <a:pt x="99196" y="125462"/>
                  <a:pt x="96027" y="117856"/>
                </a:cubicBezTo>
                <a:cubicBezTo>
                  <a:pt x="86909" y="95973"/>
                  <a:pt x="82975" y="95608"/>
                  <a:pt x="67579" y="85344"/>
                </a:cubicBezTo>
                <a:cubicBezTo>
                  <a:pt x="66224" y="81280"/>
                  <a:pt x="65431" y="76984"/>
                  <a:pt x="63515" y="73152"/>
                </a:cubicBezTo>
                <a:cubicBezTo>
                  <a:pt x="61331" y="68783"/>
                  <a:pt x="55926" y="65814"/>
                  <a:pt x="55387" y="60960"/>
                </a:cubicBezTo>
                <a:cubicBezTo>
                  <a:pt x="53143" y="40764"/>
                  <a:pt x="55387" y="20320"/>
                  <a:pt x="55387"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p:nvPr/>
        </p:nvSpPr>
        <p:spPr>
          <a:xfrm rot="20951864">
            <a:off x="1391397" y="316992"/>
            <a:ext cx="100091" cy="386080"/>
          </a:xfrm>
          <a:custGeom>
            <a:avLst/>
            <a:gdLst>
              <a:gd name="connsiteX0" fmla="*/ 18811 w 100091"/>
              <a:gd name="connsiteY0" fmla="*/ 414528 h 414528"/>
              <a:gd name="connsiteX1" fmla="*/ 55387 w 100091"/>
              <a:gd name="connsiteY1" fmla="*/ 386080 h 414528"/>
              <a:gd name="connsiteX2" fmla="*/ 71643 w 100091"/>
              <a:gd name="connsiteY2" fmla="*/ 377952 h 414528"/>
              <a:gd name="connsiteX3" fmla="*/ 83835 w 100091"/>
              <a:gd name="connsiteY3" fmla="*/ 353568 h 414528"/>
              <a:gd name="connsiteX4" fmla="*/ 63515 w 100091"/>
              <a:gd name="connsiteY4" fmla="*/ 329184 h 414528"/>
              <a:gd name="connsiteX5" fmla="*/ 47259 w 100091"/>
              <a:gd name="connsiteY5" fmla="*/ 308864 h 414528"/>
              <a:gd name="connsiteX6" fmla="*/ 43195 w 100091"/>
              <a:gd name="connsiteY6" fmla="*/ 296672 h 414528"/>
              <a:gd name="connsiteX7" fmla="*/ 18811 w 100091"/>
              <a:gd name="connsiteY7" fmla="*/ 280416 h 414528"/>
              <a:gd name="connsiteX8" fmla="*/ 6619 w 100091"/>
              <a:gd name="connsiteY8" fmla="*/ 215392 h 414528"/>
              <a:gd name="connsiteX9" fmla="*/ 18811 w 100091"/>
              <a:gd name="connsiteY9" fmla="*/ 207264 h 414528"/>
              <a:gd name="connsiteX10" fmla="*/ 43195 w 100091"/>
              <a:gd name="connsiteY10" fmla="*/ 199136 h 414528"/>
              <a:gd name="connsiteX11" fmla="*/ 55387 w 100091"/>
              <a:gd name="connsiteY11" fmla="*/ 195072 h 414528"/>
              <a:gd name="connsiteX12" fmla="*/ 79771 w 100091"/>
              <a:gd name="connsiteY12" fmla="*/ 178816 h 414528"/>
              <a:gd name="connsiteX13" fmla="*/ 100091 w 100091"/>
              <a:gd name="connsiteY13" fmla="*/ 142240 h 414528"/>
              <a:gd name="connsiteX14" fmla="*/ 96027 w 100091"/>
              <a:gd name="connsiteY14" fmla="*/ 117856 h 414528"/>
              <a:gd name="connsiteX15" fmla="*/ 67579 w 100091"/>
              <a:gd name="connsiteY15" fmla="*/ 85344 h 414528"/>
              <a:gd name="connsiteX16" fmla="*/ 63515 w 100091"/>
              <a:gd name="connsiteY16" fmla="*/ 73152 h 414528"/>
              <a:gd name="connsiteX17" fmla="*/ 55387 w 100091"/>
              <a:gd name="connsiteY17" fmla="*/ 60960 h 414528"/>
              <a:gd name="connsiteX18" fmla="*/ 55387 w 100091"/>
              <a:gd name="connsiteY18" fmla="*/ 0 h 4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91" h="414528">
                <a:moveTo>
                  <a:pt x="18811" y="414528"/>
                </a:moveTo>
                <a:cubicBezTo>
                  <a:pt x="30409" y="404863"/>
                  <a:pt x="42026" y="393715"/>
                  <a:pt x="55387" y="386080"/>
                </a:cubicBezTo>
                <a:cubicBezTo>
                  <a:pt x="60647" y="383074"/>
                  <a:pt x="66224" y="380661"/>
                  <a:pt x="71643" y="377952"/>
                </a:cubicBezTo>
                <a:cubicBezTo>
                  <a:pt x="74474" y="373706"/>
                  <a:pt x="84957" y="360298"/>
                  <a:pt x="83835" y="353568"/>
                </a:cubicBezTo>
                <a:cubicBezTo>
                  <a:pt x="82703" y="346778"/>
                  <a:pt x="67177" y="332846"/>
                  <a:pt x="63515" y="329184"/>
                </a:cubicBezTo>
                <a:cubicBezTo>
                  <a:pt x="53300" y="298539"/>
                  <a:pt x="68267" y="335125"/>
                  <a:pt x="47259" y="308864"/>
                </a:cubicBezTo>
                <a:cubicBezTo>
                  <a:pt x="44583" y="305519"/>
                  <a:pt x="46224" y="299701"/>
                  <a:pt x="43195" y="296672"/>
                </a:cubicBezTo>
                <a:cubicBezTo>
                  <a:pt x="36288" y="289765"/>
                  <a:pt x="18811" y="280416"/>
                  <a:pt x="18811" y="280416"/>
                </a:cubicBezTo>
                <a:cubicBezTo>
                  <a:pt x="624" y="253136"/>
                  <a:pt x="-6251" y="254001"/>
                  <a:pt x="6619" y="215392"/>
                </a:cubicBezTo>
                <a:cubicBezTo>
                  <a:pt x="8164" y="210758"/>
                  <a:pt x="14348" y="209248"/>
                  <a:pt x="18811" y="207264"/>
                </a:cubicBezTo>
                <a:cubicBezTo>
                  <a:pt x="26640" y="203784"/>
                  <a:pt x="35067" y="201845"/>
                  <a:pt x="43195" y="199136"/>
                </a:cubicBezTo>
                <a:cubicBezTo>
                  <a:pt x="47259" y="197781"/>
                  <a:pt x="51823" y="197448"/>
                  <a:pt x="55387" y="195072"/>
                </a:cubicBezTo>
                <a:lnTo>
                  <a:pt x="79771" y="178816"/>
                </a:lnTo>
                <a:cubicBezTo>
                  <a:pt x="98403" y="150868"/>
                  <a:pt x="92938" y="163699"/>
                  <a:pt x="100091" y="142240"/>
                </a:cubicBezTo>
                <a:cubicBezTo>
                  <a:pt x="98736" y="134112"/>
                  <a:pt x="99196" y="125462"/>
                  <a:pt x="96027" y="117856"/>
                </a:cubicBezTo>
                <a:cubicBezTo>
                  <a:pt x="86909" y="95973"/>
                  <a:pt x="82975" y="95608"/>
                  <a:pt x="67579" y="85344"/>
                </a:cubicBezTo>
                <a:cubicBezTo>
                  <a:pt x="66224" y="81280"/>
                  <a:pt x="65431" y="76984"/>
                  <a:pt x="63515" y="73152"/>
                </a:cubicBezTo>
                <a:cubicBezTo>
                  <a:pt x="61331" y="68783"/>
                  <a:pt x="55926" y="65814"/>
                  <a:pt x="55387" y="60960"/>
                </a:cubicBezTo>
                <a:cubicBezTo>
                  <a:pt x="53143" y="40764"/>
                  <a:pt x="55387" y="20320"/>
                  <a:pt x="55387"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rot="1065801">
            <a:off x="2230613" y="323088"/>
            <a:ext cx="100091" cy="414528"/>
          </a:xfrm>
          <a:custGeom>
            <a:avLst/>
            <a:gdLst>
              <a:gd name="connsiteX0" fmla="*/ 18811 w 100091"/>
              <a:gd name="connsiteY0" fmla="*/ 414528 h 414528"/>
              <a:gd name="connsiteX1" fmla="*/ 55387 w 100091"/>
              <a:gd name="connsiteY1" fmla="*/ 386080 h 414528"/>
              <a:gd name="connsiteX2" fmla="*/ 71643 w 100091"/>
              <a:gd name="connsiteY2" fmla="*/ 377952 h 414528"/>
              <a:gd name="connsiteX3" fmla="*/ 83835 w 100091"/>
              <a:gd name="connsiteY3" fmla="*/ 353568 h 414528"/>
              <a:gd name="connsiteX4" fmla="*/ 63515 w 100091"/>
              <a:gd name="connsiteY4" fmla="*/ 329184 h 414528"/>
              <a:gd name="connsiteX5" fmla="*/ 47259 w 100091"/>
              <a:gd name="connsiteY5" fmla="*/ 308864 h 414528"/>
              <a:gd name="connsiteX6" fmla="*/ 43195 w 100091"/>
              <a:gd name="connsiteY6" fmla="*/ 296672 h 414528"/>
              <a:gd name="connsiteX7" fmla="*/ 18811 w 100091"/>
              <a:gd name="connsiteY7" fmla="*/ 280416 h 414528"/>
              <a:gd name="connsiteX8" fmla="*/ 6619 w 100091"/>
              <a:gd name="connsiteY8" fmla="*/ 215392 h 414528"/>
              <a:gd name="connsiteX9" fmla="*/ 18811 w 100091"/>
              <a:gd name="connsiteY9" fmla="*/ 207264 h 414528"/>
              <a:gd name="connsiteX10" fmla="*/ 43195 w 100091"/>
              <a:gd name="connsiteY10" fmla="*/ 199136 h 414528"/>
              <a:gd name="connsiteX11" fmla="*/ 55387 w 100091"/>
              <a:gd name="connsiteY11" fmla="*/ 195072 h 414528"/>
              <a:gd name="connsiteX12" fmla="*/ 79771 w 100091"/>
              <a:gd name="connsiteY12" fmla="*/ 178816 h 414528"/>
              <a:gd name="connsiteX13" fmla="*/ 100091 w 100091"/>
              <a:gd name="connsiteY13" fmla="*/ 142240 h 414528"/>
              <a:gd name="connsiteX14" fmla="*/ 96027 w 100091"/>
              <a:gd name="connsiteY14" fmla="*/ 117856 h 414528"/>
              <a:gd name="connsiteX15" fmla="*/ 67579 w 100091"/>
              <a:gd name="connsiteY15" fmla="*/ 85344 h 414528"/>
              <a:gd name="connsiteX16" fmla="*/ 63515 w 100091"/>
              <a:gd name="connsiteY16" fmla="*/ 73152 h 414528"/>
              <a:gd name="connsiteX17" fmla="*/ 55387 w 100091"/>
              <a:gd name="connsiteY17" fmla="*/ 60960 h 414528"/>
              <a:gd name="connsiteX18" fmla="*/ 55387 w 100091"/>
              <a:gd name="connsiteY18" fmla="*/ 0 h 4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91" h="414528">
                <a:moveTo>
                  <a:pt x="18811" y="414528"/>
                </a:moveTo>
                <a:cubicBezTo>
                  <a:pt x="30409" y="404863"/>
                  <a:pt x="42026" y="393715"/>
                  <a:pt x="55387" y="386080"/>
                </a:cubicBezTo>
                <a:cubicBezTo>
                  <a:pt x="60647" y="383074"/>
                  <a:pt x="66224" y="380661"/>
                  <a:pt x="71643" y="377952"/>
                </a:cubicBezTo>
                <a:cubicBezTo>
                  <a:pt x="74474" y="373706"/>
                  <a:pt x="84957" y="360298"/>
                  <a:pt x="83835" y="353568"/>
                </a:cubicBezTo>
                <a:cubicBezTo>
                  <a:pt x="82703" y="346778"/>
                  <a:pt x="67177" y="332846"/>
                  <a:pt x="63515" y="329184"/>
                </a:cubicBezTo>
                <a:cubicBezTo>
                  <a:pt x="53300" y="298539"/>
                  <a:pt x="68267" y="335125"/>
                  <a:pt x="47259" y="308864"/>
                </a:cubicBezTo>
                <a:cubicBezTo>
                  <a:pt x="44583" y="305519"/>
                  <a:pt x="46224" y="299701"/>
                  <a:pt x="43195" y="296672"/>
                </a:cubicBezTo>
                <a:cubicBezTo>
                  <a:pt x="36288" y="289765"/>
                  <a:pt x="18811" y="280416"/>
                  <a:pt x="18811" y="280416"/>
                </a:cubicBezTo>
                <a:cubicBezTo>
                  <a:pt x="624" y="253136"/>
                  <a:pt x="-6251" y="254001"/>
                  <a:pt x="6619" y="215392"/>
                </a:cubicBezTo>
                <a:cubicBezTo>
                  <a:pt x="8164" y="210758"/>
                  <a:pt x="14348" y="209248"/>
                  <a:pt x="18811" y="207264"/>
                </a:cubicBezTo>
                <a:cubicBezTo>
                  <a:pt x="26640" y="203784"/>
                  <a:pt x="35067" y="201845"/>
                  <a:pt x="43195" y="199136"/>
                </a:cubicBezTo>
                <a:cubicBezTo>
                  <a:pt x="47259" y="197781"/>
                  <a:pt x="51823" y="197448"/>
                  <a:pt x="55387" y="195072"/>
                </a:cubicBezTo>
                <a:lnTo>
                  <a:pt x="79771" y="178816"/>
                </a:lnTo>
                <a:cubicBezTo>
                  <a:pt x="98403" y="150868"/>
                  <a:pt x="92938" y="163699"/>
                  <a:pt x="100091" y="142240"/>
                </a:cubicBezTo>
                <a:cubicBezTo>
                  <a:pt x="98736" y="134112"/>
                  <a:pt x="99196" y="125462"/>
                  <a:pt x="96027" y="117856"/>
                </a:cubicBezTo>
                <a:cubicBezTo>
                  <a:pt x="86909" y="95973"/>
                  <a:pt x="82975" y="95608"/>
                  <a:pt x="67579" y="85344"/>
                </a:cubicBezTo>
                <a:cubicBezTo>
                  <a:pt x="66224" y="81280"/>
                  <a:pt x="65431" y="76984"/>
                  <a:pt x="63515" y="73152"/>
                </a:cubicBezTo>
                <a:cubicBezTo>
                  <a:pt x="61331" y="68783"/>
                  <a:pt x="55926" y="65814"/>
                  <a:pt x="55387" y="60960"/>
                </a:cubicBezTo>
                <a:cubicBezTo>
                  <a:pt x="53143" y="40764"/>
                  <a:pt x="55387" y="20320"/>
                  <a:pt x="55387"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rot="20619618">
            <a:off x="1045957" y="369824"/>
            <a:ext cx="100091" cy="386080"/>
          </a:xfrm>
          <a:custGeom>
            <a:avLst/>
            <a:gdLst>
              <a:gd name="connsiteX0" fmla="*/ 18811 w 100091"/>
              <a:gd name="connsiteY0" fmla="*/ 414528 h 414528"/>
              <a:gd name="connsiteX1" fmla="*/ 55387 w 100091"/>
              <a:gd name="connsiteY1" fmla="*/ 386080 h 414528"/>
              <a:gd name="connsiteX2" fmla="*/ 71643 w 100091"/>
              <a:gd name="connsiteY2" fmla="*/ 377952 h 414528"/>
              <a:gd name="connsiteX3" fmla="*/ 83835 w 100091"/>
              <a:gd name="connsiteY3" fmla="*/ 353568 h 414528"/>
              <a:gd name="connsiteX4" fmla="*/ 63515 w 100091"/>
              <a:gd name="connsiteY4" fmla="*/ 329184 h 414528"/>
              <a:gd name="connsiteX5" fmla="*/ 47259 w 100091"/>
              <a:gd name="connsiteY5" fmla="*/ 308864 h 414528"/>
              <a:gd name="connsiteX6" fmla="*/ 43195 w 100091"/>
              <a:gd name="connsiteY6" fmla="*/ 296672 h 414528"/>
              <a:gd name="connsiteX7" fmla="*/ 18811 w 100091"/>
              <a:gd name="connsiteY7" fmla="*/ 280416 h 414528"/>
              <a:gd name="connsiteX8" fmla="*/ 6619 w 100091"/>
              <a:gd name="connsiteY8" fmla="*/ 215392 h 414528"/>
              <a:gd name="connsiteX9" fmla="*/ 18811 w 100091"/>
              <a:gd name="connsiteY9" fmla="*/ 207264 h 414528"/>
              <a:gd name="connsiteX10" fmla="*/ 43195 w 100091"/>
              <a:gd name="connsiteY10" fmla="*/ 199136 h 414528"/>
              <a:gd name="connsiteX11" fmla="*/ 55387 w 100091"/>
              <a:gd name="connsiteY11" fmla="*/ 195072 h 414528"/>
              <a:gd name="connsiteX12" fmla="*/ 79771 w 100091"/>
              <a:gd name="connsiteY12" fmla="*/ 178816 h 414528"/>
              <a:gd name="connsiteX13" fmla="*/ 100091 w 100091"/>
              <a:gd name="connsiteY13" fmla="*/ 142240 h 414528"/>
              <a:gd name="connsiteX14" fmla="*/ 96027 w 100091"/>
              <a:gd name="connsiteY14" fmla="*/ 117856 h 414528"/>
              <a:gd name="connsiteX15" fmla="*/ 67579 w 100091"/>
              <a:gd name="connsiteY15" fmla="*/ 85344 h 414528"/>
              <a:gd name="connsiteX16" fmla="*/ 63515 w 100091"/>
              <a:gd name="connsiteY16" fmla="*/ 73152 h 414528"/>
              <a:gd name="connsiteX17" fmla="*/ 55387 w 100091"/>
              <a:gd name="connsiteY17" fmla="*/ 60960 h 414528"/>
              <a:gd name="connsiteX18" fmla="*/ 55387 w 100091"/>
              <a:gd name="connsiteY18" fmla="*/ 0 h 4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91" h="414528">
                <a:moveTo>
                  <a:pt x="18811" y="414528"/>
                </a:moveTo>
                <a:cubicBezTo>
                  <a:pt x="30409" y="404863"/>
                  <a:pt x="42026" y="393715"/>
                  <a:pt x="55387" y="386080"/>
                </a:cubicBezTo>
                <a:cubicBezTo>
                  <a:pt x="60647" y="383074"/>
                  <a:pt x="66224" y="380661"/>
                  <a:pt x="71643" y="377952"/>
                </a:cubicBezTo>
                <a:cubicBezTo>
                  <a:pt x="74474" y="373706"/>
                  <a:pt x="84957" y="360298"/>
                  <a:pt x="83835" y="353568"/>
                </a:cubicBezTo>
                <a:cubicBezTo>
                  <a:pt x="82703" y="346778"/>
                  <a:pt x="67177" y="332846"/>
                  <a:pt x="63515" y="329184"/>
                </a:cubicBezTo>
                <a:cubicBezTo>
                  <a:pt x="53300" y="298539"/>
                  <a:pt x="68267" y="335125"/>
                  <a:pt x="47259" y="308864"/>
                </a:cubicBezTo>
                <a:cubicBezTo>
                  <a:pt x="44583" y="305519"/>
                  <a:pt x="46224" y="299701"/>
                  <a:pt x="43195" y="296672"/>
                </a:cubicBezTo>
                <a:cubicBezTo>
                  <a:pt x="36288" y="289765"/>
                  <a:pt x="18811" y="280416"/>
                  <a:pt x="18811" y="280416"/>
                </a:cubicBezTo>
                <a:cubicBezTo>
                  <a:pt x="624" y="253136"/>
                  <a:pt x="-6251" y="254001"/>
                  <a:pt x="6619" y="215392"/>
                </a:cubicBezTo>
                <a:cubicBezTo>
                  <a:pt x="8164" y="210758"/>
                  <a:pt x="14348" y="209248"/>
                  <a:pt x="18811" y="207264"/>
                </a:cubicBezTo>
                <a:cubicBezTo>
                  <a:pt x="26640" y="203784"/>
                  <a:pt x="35067" y="201845"/>
                  <a:pt x="43195" y="199136"/>
                </a:cubicBezTo>
                <a:cubicBezTo>
                  <a:pt x="47259" y="197781"/>
                  <a:pt x="51823" y="197448"/>
                  <a:pt x="55387" y="195072"/>
                </a:cubicBezTo>
                <a:lnTo>
                  <a:pt x="79771" y="178816"/>
                </a:lnTo>
                <a:cubicBezTo>
                  <a:pt x="98403" y="150868"/>
                  <a:pt x="92938" y="163699"/>
                  <a:pt x="100091" y="142240"/>
                </a:cubicBezTo>
                <a:cubicBezTo>
                  <a:pt x="98736" y="134112"/>
                  <a:pt x="99196" y="125462"/>
                  <a:pt x="96027" y="117856"/>
                </a:cubicBezTo>
                <a:cubicBezTo>
                  <a:pt x="86909" y="95973"/>
                  <a:pt x="82975" y="95608"/>
                  <a:pt x="67579" y="85344"/>
                </a:cubicBezTo>
                <a:cubicBezTo>
                  <a:pt x="66224" y="81280"/>
                  <a:pt x="65431" y="76984"/>
                  <a:pt x="63515" y="73152"/>
                </a:cubicBezTo>
                <a:cubicBezTo>
                  <a:pt x="61331" y="68783"/>
                  <a:pt x="55926" y="65814"/>
                  <a:pt x="55387" y="60960"/>
                </a:cubicBezTo>
                <a:cubicBezTo>
                  <a:pt x="53143" y="40764"/>
                  <a:pt x="55387" y="20320"/>
                  <a:pt x="55387"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40864" y="32512"/>
            <a:ext cx="2263648" cy="461665"/>
          </a:xfrm>
          <a:prstGeom prst="rect">
            <a:avLst/>
          </a:prstGeom>
          <a:noFill/>
        </p:spPr>
        <p:txBody>
          <a:bodyPr wrap="square" rtlCol="0">
            <a:spAutoFit/>
          </a:bodyPr>
          <a:lstStyle/>
          <a:p>
            <a:r>
              <a:rPr lang="en-AU" sz="1200" dirty="0"/>
              <a:t>air above the saucepan is heated and rises by </a:t>
            </a:r>
            <a:r>
              <a:rPr lang="en-AU" sz="1200" b="1" dirty="0">
                <a:solidFill>
                  <a:srgbClr val="FF0000"/>
                </a:solidFill>
                <a:latin typeface="Bradley Hand ITC" panose="03070402050302030203" pitchFamily="66" charset="0"/>
              </a:rPr>
              <a:t>convection</a:t>
            </a:r>
            <a:endParaRPr lang="en-US" sz="1200" b="1" dirty="0">
              <a:solidFill>
                <a:srgbClr val="FF0000"/>
              </a:solidFill>
              <a:latin typeface="Bradley Hand ITC" panose="03070402050302030203" pitchFamily="66" charset="0"/>
            </a:endParaRPr>
          </a:p>
        </p:txBody>
      </p:sp>
      <p:sp>
        <p:nvSpPr>
          <p:cNvPr id="30" name="Rectangle 29"/>
          <p:cNvSpPr/>
          <p:nvPr/>
        </p:nvSpPr>
        <p:spPr>
          <a:xfrm>
            <a:off x="1589024" y="666496"/>
            <a:ext cx="300736" cy="113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38224" y="1908048"/>
            <a:ext cx="300736" cy="113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97584" y="1834896"/>
            <a:ext cx="397866" cy="276999"/>
          </a:xfrm>
          <a:prstGeom prst="rect">
            <a:avLst/>
          </a:prstGeom>
          <a:noFill/>
        </p:spPr>
        <p:txBody>
          <a:bodyPr wrap="none" rtlCol="0">
            <a:spAutoFit/>
          </a:bodyPr>
          <a:lstStyle/>
          <a:p>
            <a:r>
              <a:rPr lang="en-AU" sz="1200" i="1" dirty="0">
                <a:solidFill>
                  <a:srgbClr val="FF0000"/>
                </a:solidFill>
              </a:rPr>
              <a:t>hot</a:t>
            </a:r>
            <a:endParaRPr lang="en-US" sz="1200" i="1" dirty="0">
              <a:solidFill>
                <a:srgbClr val="FF0000"/>
              </a:solidFill>
            </a:endParaRPr>
          </a:p>
        </p:txBody>
      </p:sp>
      <p:sp>
        <p:nvSpPr>
          <p:cNvPr id="25" name="TextBox 24"/>
          <p:cNvSpPr txBox="1"/>
          <p:nvPr/>
        </p:nvSpPr>
        <p:spPr>
          <a:xfrm>
            <a:off x="1491488" y="577088"/>
            <a:ext cx="446276" cy="276999"/>
          </a:xfrm>
          <a:prstGeom prst="rect">
            <a:avLst/>
          </a:prstGeom>
          <a:noFill/>
        </p:spPr>
        <p:txBody>
          <a:bodyPr wrap="none" rtlCol="0">
            <a:spAutoFit/>
          </a:bodyPr>
          <a:lstStyle/>
          <a:p>
            <a:r>
              <a:rPr lang="en-AU" sz="1200" dirty="0">
                <a:solidFill>
                  <a:srgbClr val="0000FF"/>
                </a:solidFill>
              </a:rPr>
              <a:t>cold</a:t>
            </a:r>
            <a:endParaRPr lang="en-US" sz="1200" dirty="0">
              <a:solidFill>
                <a:srgbClr val="0000FF"/>
              </a:solidFill>
            </a:endParaRPr>
          </a:p>
        </p:txBody>
      </p:sp>
      <p:cxnSp>
        <p:nvCxnSpPr>
          <p:cNvPr id="57344" name="Straight Arrow Connector 57343"/>
          <p:cNvCxnSpPr/>
          <p:nvPr/>
        </p:nvCxnSpPr>
        <p:spPr>
          <a:xfrm flipV="1">
            <a:off x="573024" y="1373632"/>
            <a:ext cx="780288" cy="845312"/>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7351" name="TextBox 57350"/>
          <p:cNvSpPr txBox="1"/>
          <p:nvPr/>
        </p:nvSpPr>
        <p:spPr>
          <a:xfrm>
            <a:off x="182880" y="2194560"/>
            <a:ext cx="3003296" cy="1169551"/>
          </a:xfrm>
          <a:prstGeom prst="rect">
            <a:avLst/>
          </a:prstGeom>
          <a:noFill/>
        </p:spPr>
        <p:txBody>
          <a:bodyPr wrap="square" rtlCol="0">
            <a:spAutoFit/>
          </a:bodyPr>
          <a:lstStyle/>
          <a:p>
            <a:r>
              <a:rPr lang="en-AU" sz="1400" dirty="0">
                <a:solidFill>
                  <a:srgbClr val="FF00FF"/>
                </a:solidFill>
              </a:rPr>
              <a:t>convection currents </a:t>
            </a:r>
            <a:r>
              <a:rPr lang="en-AU" sz="1400" dirty="0"/>
              <a:t>setup by the movement of the higher energy particles replacing the lower energy particles. In convection the particles can move over large distances.</a:t>
            </a:r>
            <a:endParaRPr lang="en-US" sz="1400" dirty="0"/>
          </a:p>
        </p:txBody>
      </p:sp>
    </p:spTree>
    <p:extLst>
      <p:ext uri="{BB962C8B-B14F-4D97-AF65-F5344CB8AC3E}">
        <p14:creationId xmlns:p14="http://schemas.microsoft.com/office/powerpoint/2010/main" val="516126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228600" y="533400"/>
            <a:ext cx="1219200" cy="762000"/>
          </a:xfrm>
          <a:prstGeom prst="smileyFace">
            <a:avLst>
              <a:gd name="adj" fmla="val 4653"/>
            </a:avLst>
          </a:prstGeom>
          <a:solidFill>
            <a:srgbClr val="33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rgbClr val="FF3300"/>
              </a:solidFill>
            </a:endParaRPr>
          </a:p>
        </p:txBody>
      </p:sp>
      <p:sp>
        <p:nvSpPr>
          <p:cNvPr id="5" name="AutoShape 4"/>
          <p:cNvSpPr>
            <a:spLocks noChangeArrowheads="1"/>
          </p:cNvSpPr>
          <p:nvPr/>
        </p:nvSpPr>
        <p:spPr bwMode="auto">
          <a:xfrm>
            <a:off x="1676400" y="533400"/>
            <a:ext cx="1219200" cy="762000"/>
          </a:xfrm>
          <a:prstGeom prst="smileyFace">
            <a:avLst>
              <a:gd name="adj" fmla="val 4653"/>
            </a:avLst>
          </a:prstGeom>
          <a:solidFill>
            <a:srgbClr val="CC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rgbClr val="FF3300"/>
              </a:solidFill>
            </a:endParaRPr>
          </a:p>
        </p:txBody>
      </p:sp>
      <p:sp>
        <p:nvSpPr>
          <p:cNvPr id="6" name="AutoShape 5"/>
          <p:cNvSpPr>
            <a:spLocks noChangeArrowheads="1"/>
          </p:cNvSpPr>
          <p:nvPr/>
        </p:nvSpPr>
        <p:spPr bwMode="auto">
          <a:xfrm>
            <a:off x="3200400" y="533400"/>
            <a:ext cx="1219200" cy="762000"/>
          </a:xfrm>
          <a:prstGeom prst="smileyFace">
            <a:avLst>
              <a:gd name="adj" fmla="val 4653"/>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rgbClr val="FF3300"/>
              </a:solidFill>
            </a:endParaRPr>
          </a:p>
        </p:txBody>
      </p:sp>
      <p:sp>
        <p:nvSpPr>
          <p:cNvPr id="7" name="Line 6"/>
          <p:cNvSpPr>
            <a:spLocks noChangeShapeType="1"/>
          </p:cNvSpPr>
          <p:nvPr/>
        </p:nvSpPr>
        <p:spPr bwMode="auto">
          <a:xfrm flipV="1">
            <a:off x="2537968" y="1366520"/>
            <a:ext cx="0" cy="5334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973352281"/>
              </p:ext>
            </p:extLst>
          </p:nvPr>
        </p:nvGraphicFramePr>
        <p:xfrm>
          <a:off x="3499041" y="1497457"/>
          <a:ext cx="809625" cy="561975"/>
        </p:xfrm>
        <a:graphic>
          <a:graphicData uri="http://schemas.openxmlformats.org/presentationml/2006/ole">
            <mc:AlternateContent xmlns:mc="http://schemas.openxmlformats.org/markup-compatibility/2006">
              <mc:Choice xmlns:v="urn:schemas-microsoft-com:vml" Requires="v">
                <p:oleObj spid="_x0000_s69700" name="Equation" r:id="rId3" imgW="622080" imgH="431640" progId="Equation.DSMT4">
                  <p:embed/>
                </p:oleObj>
              </mc:Choice>
              <mc:Fallback>
                <p:oleObj name="Equation" r:id="rId3" imgW="622080" imgH="431640" progId="Equation.DSMT4">
                  <p:embed/>
                  <p:pic>
                    <p:nvPicPr>
                      <p:cNvPr id="1025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041" y="1497457"/>
                        <a:ext cx="8096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13"/>
          <p:cNvSpPr txBox="1">
            <a:spLocks noChangeArrowheads="1"/>
          </p:cNvSpPr>
          <p:nvPr/>
        </p:nvSpPr>
        <p:spPr bwMode="auto">
          <a:xfrm>
            <a:off x="250952" y="1373632"/>
            <a:ext cx="1379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a:t>mass of material </a:t>
            </a:r>
            <a:r>
              <a:rPr lang="en-US" altLang="en-US" sz="1200" i="1" dirty="0"/>
              <a:t>m</a:t>
            </a:r>
          </a:p>
          <a:p>
            <a:endParaRPr lang="en-US" altLang="en-US" sz="1200" dirty="0"/>
          </a:p>
          <a:p>
            <a:r>
              <a:rPr lang="en-US" altLang="en-US" sz="1200" dirty="0"/>
              <a:t>specific heat </a:t>
            </a:r>
            <a:r>
              <a:rPr lang="en-US" altLang="en-US" sz="1200" i="1" dirty="0"/>
              <a:t>c</a:t>
            </a:r>
          </a:p>
          <a:p>
            <a:endParaRPr lang="en-US" alt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2494377176"/>
              </p:ext>
            </p:extLst>
          </p:nvPr>
        </p:nvGraphicFramePr>
        <p:xfrm>
          <a:off x="1646238" y="131763"/>
          <a:ext cx="1008062" cy="296862"/>
        </p:xfrm>
        <a:graphic>
          <a:graphicData uri="http://schemas.openxmlformats.org/presentationml/2006/ole">
            <mc:AlternateContent xmlns:mc="http://schemas.openxmlformats.org/markup-compatibility/2006">
              <mc:Choice xmlns:v="urn:schemas-microsoft-com:vml" Requires="v">
                <p:oleObj spid="_x0000_s69701" name="Equation" r:id="rId5" imgW="774360" imgH="228600" progId="Equation.DSMT4">
                  <p:embed/>
                </p:oleObj>
              </mc:Choice>
              <mc:Fallback>
                <p:oleObj name="Equation" r:id="rId5" imgW="774360" imgH="228600" progId="Equation.DSMT4">
                  <p:embed/>
                  <p:pic>
                    <p:nvPicPr>
                      <p:cNvPr id="12" name="Object 11"/>
                      <p:cNvPicPr>
                        <a:picLocks noChangeAspect="1" noChangeArrowheads="1"/>
                      </p:cNvPicPr>
                      <p:nvPr/>
                    </p:nvPicPr>
                    <p:blipFill>
                      <a:blip r:embed="rId6"/>
                      <a:srcRect/>
                      <a:stretch>
                        <a:fillRect/>
                      </a:stretch>
                    </p:blipFill>
                    <p:spPr bwMode="auto">
                      <a:xfrm>
                        <a:off x="1646238" y="131763"/>
                        <a:ext cx="1008062"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656283050"/>
              </p:ext>
            </p:extLst>
          </p:nvPr>
        </p:nvGraphicFramePr>
        <p:xfrm>
          <a:off x="609600" y="131763"/>
          <a:ext cx="198438" cy="296862"/>
        </p:xfrm>
        <a:graphic>
          <a:graphicData uri="http://schemas.openxmlformats.org/presentationml/2006/ole">
            <mc:AlternateContent xmlns:mc="http://schemas.openxmlformats.org/markup-compatibility/2006">
              <mc:Choice xmlns:v="urn:schemas-microsoft-com:vml" Requires="v">
                <p:oleObj spid="_x0000_s69702" name="Equation" r:id="rId7" imgW="152280" imgH="228600" progId="Equation.DSMT4">
                  <p:embed/>
                </p:oleObj>
              </mc:Choice>
              <mc:Fallback>
                <p:oleObj name="Equation" r:id="rId7" imgW="152280" imgH="228600" progId="Equation.DSMT4">
                  <p:embed/>
                  <p:pic>
                    <p:nvPicPr>
                      <p:cNvPr id="12" name="Object 11"/>
                      <p:cNvPicPr>
                        <a:picLocks noChangeAspect="1" noChangeArrowheads="1"/>
                      </p:cNvPicPr>
                      <p:nvPr/>
                    </p:nvPicPr>
                    <p:blipFill>
                      <a:blip r:embed="rId8"/>
                      <a:srcRect/>
                      <a:stretch>
                        <a:fillRect/>
                      </a:stretch>
                    </p:blipFill>
                    <p:spPr bwMode="auto">
                      <a:xfrm>
                        <a:off x="609600" y="131763"/>
                        <a:ext cx="198438"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47347533"/>
              </p:ext>
            </p:extLst>
          </p:nvPr>
        </p:nvGraphicFramePr>
        <p:xfrm>
          <a:off x="3708400" y="133350"/>
          <a:ext cx="215900" cy="296863"/>
        </p:xfrm>
        <a:graphic>
          <a:graphicData uri="http://schemas.openxmlformats.org/presentationml/2006/ole">
            <mc:AlternateContent xmlns:mc="http://schemas.openxmlformats.org/markup-compatibility/2006">
              <mc:Choice xmlns:v="urn:schemas-microsoft-com:vml" Requires="v">
                <p:oleObj spid="_x0000_s69703" name="Equation" r:id="rId9" imgW="164880" imgH="228600" progId="Equation.DSMT4">
                  <p:embed/>
                </p:oleObj>
              </mc:Choice>
              <mc:Fallback>
                <p:oleObj name="Equation" r:id="rId9" imgW="164880" imgH="228600" progId="Equation.DSMT4">
                  <p:embed/>
                  <p:pic>
                    <p:nvPicPr>
                      <p:cNvPr id="15" name="Object 14"/>
                      <p:cNvPicPr>
                        <a:picLocks noChangeAspect="1" noChangeArrowheads="1"/>
                      </p:cNvPicPr>
                      <p:nvPr/>
                    </p:nvPicPr>
                    <p:blipFill>
                      <a:blip r:embed="rId10"/>
                      <a:srcRect/>
                      <a:stretch>
                        <a:fillRect/>
                      </a:stretch>
                    </p:blipFill>
                    <p:spPr bwMode="auto">
                      <a:xfrm>
                        <a:off x="3708400" y="133350"/>
                        <a:ext cx="2159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05867905"/>
              </p:ext>
            </p:extLst>
          </p:nvPr>
        </p:nvGraphicFramePr>
        <p:xfrm>
          <a:off x="2627567" y="1565085"/>
          <a:ext cx="198437" cy="265112"/>
        </p:xfrm>
        <a:graphic>
          <a:graphicData uri="http://schemas.openxmlformats.org/presentationml/2006/ole">
            <mc:AlternateContent xmlns:mc="http://schemas.openxmlformats.org/markup-compatibility/2006">
              <mc:Choice xmlns:v="urn:schemas-microsoft-com:vml" Requires="v">
                <p:oleObj spid="_x0000_s69704" name="Equation" r:id="rId11" imgW="152280" imgH="203040" progId="Equation.DSMT4">
                  <p:embed/>
                </p:oleObj>
              </mc:Choice>
              <mc:Fallback>
                <p:oleObj name="Equation" r:id="rId11" imgW="152280" imgH="203040" progId="Equation.DSMT4">
                  <p:embed/>
                  <p:pic>
                    <p:nvPicPr>
                      <p:cNvPr id="12" name="Object 11"/>
                      <p:cNvPicPr>
                        <a:picLocks noChangeAspect="1" noChangeArrowheads="1"/>
                      </p:cNvPicPr>
                      <p:nvPr/>
                    </p:nvPicPr>
                    <p:blipFill>
                      <a:blip r:embed="rId12"/>
                      <a:srcRect/>
                      <a:stretch>
                        <a:fillRect/>
                      </a:stretch>
                    </p:blipFill>
                    <p:spPr bwMode="auto">
                      <a:xfrm>
                        <a:off x="2627567" y="1565085"/>
                        <a:ext cx="198437"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9634" name="Picture 2" descr="Image result for image bunsen burner"/>
          <p:cNvPicPr>
            <a:picLocks noChangeAspect="1" noChangeArrowheads="1"/>
          </p:cNvPicPr>
          <p:nvPr/>
        </p:nvPicPr>
        <p:blipFill rotWithShape="1">
          <a:blip r:embed="rId13">
            <a:extLst>
              <a:ext uri="{28A0092B-C50C-407E-A947-70E740481C1C}">
                <a14:useLocalDpi xmlns:a14="http://schemas.microsoft.com/office/drawing/2010/main" val="0"/>
              </a:ext>
            </a:extLst>
          </a:blip>
          <a:srcRect l="19461" r="18875" b="11382"/>
          <a:stretch/>
        </p:blipFill>
        <p:spPr bwMode="auto">
          <a:xfrm flipH="1">
            <a:off x="1954783" y="1414271"/>
            <a:ext cx="503935" cy="77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41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Slide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590" y="365760"/>
            <a:ext cx="1232162" cy="107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descr="Swedish_Chef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64" y="367284"/>
            <a:ext cx="1330325" cy="1079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wedish_Chef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808" y="1803845"/>
            <a:ext cx="935038" cy="1089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Swedish_Chef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46" y="1801940"/>
            <a:ext cx="1087437"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21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489325" y="49213"/>
            <a:ext cx="1066800" cy="212725"/>
          </a:xfrm>
        </p:spPr>
        <p:txBody>
          <a:bodyPr/>
          <a:lstStyle/>
          <a:p>
            <a:fld id="{1303AD35-8BD9-48BD-9566-D618B5C8F4DE}" type="slidenum">
              <a:rPr lang="en-AU" altLang="en-US"/>
              <a:pPr/>
              <a:t>82</a:t>
            </a:fld>
            <a:endParaRPr lang="en-AU" altLang="en-US"/>
          </a:p>
        </p:txBody>
      </p:sp>
      <p:sp>
        <p:nvSpPr>
          <p:cNvPr id="5" name="Text Box 2"/>
          <p:cNvSpPr txBox="1">
            <a:spLocks noChangeArrowheads="1"/>
          </p:cNvSpPr>
          <p:nvPr/>
        </p:nvSpPr>
        <p:spPr bwMode="auto">
          <a:xfrm>
            <a:off x="136525" y="1193800"/>
            <a:ext cx="638175" cy="376238"/>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accent2"/>
                </a:solidFill>
                <a:latin typeface="Times New Roman" panose="02020603050405020304" pitchFamily="18" charset="0"/>
              </a:rPr>
              <a:t>solid</a:t>
            </a:r>
          </a:p>
        </p:txBody>
      </p:sp>
      <p:sp>
        <p:nvSpPr>
          <p:cNvPr id="6" name="Text Box 3"/>
          <p:cNvSpPr txBox="1">
            <a:spLocks noChangeArrowheads="1"/>
          </p:cNvSpPr>
          <p:nvPr/>
        </p:nvSpPr>
        <p:spPr bwMode="auto">
          <a:xfrm>
            <a:off x="1995488" y="1189038"/>
            <a:ext cx="727075" cy="376237"/>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0066"/>
                </a:solidFill>
                <a:latin typeface="Times New Roman" panose="02020603050405020304" pitchFamily="18" charset="0"/>
              </a:rPr>
              <a:t>liquid</a:t>
            </a:r>
          </a:p>
        </p:txBody>
      </p:sp>
      <p:sp>
        <p:nvSpPr>
          <p:cNvPr id="7" name="Text Box 4"/>
          <p:cNvSpPr txBox="1">
            <a:spLocks noChangeArrowheads="1"/>
          </p:cNvSpPr>
          <p:nvPr/>
        </p:nvSpPr>
        <p:spPr bwMode="auto">
          <a:xfrm>
            <a:off x="3917950" y="1169988"/>
            <a:ext cx="498475" cy="376237"/>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3300"/>
                </a:solidFill>
                <a:latin typeface="Times New Roman" panose="02020603050405020304" pitchFamily="18" charset="0"/>
              </a:rPr>
              <a:t>gas</a:t>
            </a:r>
          </a:p>
        </p:txBody>
      </p:sp>
      <p:sp>
        <p:nvSpPr>
          <p:cNvPr id="8" name="Freeform 5"/>
          <p:cNvSpPr>
            <a:spLocks/>
          </p:cNvSpPr>
          <p:nvPr/>
        </p:nvSpPr>
        <p:spPr bwMode="auto">
          <a:xfrm>
            <a:off x="457200" y="381000"/>
            <a:ext cx="3581400" cy="762000"/>
          </a:xfrm>
          <a:custGeom>
            <a:avLst/>
            <a:gdLst>
              <a:gd name="T0" fmla="*/ 0 w 2160"/>
              <a:gd name="T1" fmla="*/ 352 h 448"/>
              <a:gd name="T2" fmla="*/ 1152 w 2160"/>
              <a:gd name="T3" fmla="*/ 16 h 448"/>
              <a:gd name="T4" fmla="*/ 2160 w 2160"/>
              <a:gd name="T5" fmla="*/ 448 h 448"/>
            </a:gdLst>
            <a:ahLst/>
            <a:cxnLst>
              <a:cxn ang="0">
                <a:pos x="T0" y="T1"/>
              </a:cxn>
              <a:cxn ang="0">
                <a:pos x="T2" y="T3"/>
              </a:cxn>
              <a:cxn ang="0">
                <a:pos x="T4" y="T5"/>
              </a:cxn>
            </a:cxnLst>
            <a:rect l="0" t="0" r="r" b="b"/>
            <a:pathLst>
              <a:path w="2160" h="448">
                <a:moveTo>
                  <a:pt x="0" y="352"/>
                </a:moveTo>
                <a:cubicBezTo>
                  <a:pt x="396" y="176"/>
                  <a:pt x="792" y="0"/>
                  <a:pt x="1152" y="16"/>
                </a:cubicBezTo>
                <a:cubicBezTo>
                  <a:pt x="1512" y="32"/>
                  <a:pt x="1992" y="376"/>
                  <a:pt x="2160" y="448"/>
                </a:cubicBezTo>
              </a:path>
            </a:pathLst>
          </a:custGeom>
          <a:noFill/>
          <a:ln w="9525">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
          <p:cNvSpPr>
            <a:spLocks noChangeShapeType="1"/>
          </p:cNvSpPr>
          <p:nvPr/>
        </p:nvSpPr>
        <p:spPr bwMode="auto">
          <a:xfrm flipH="1">
            <a:off x="914400" y="1219200"/>
            <a:ext cx="990600"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7"/>
          <p:cNvSpPr>
            <a:spLocks noChangeShapeType="1"/>
          </p:cNvSpPr>
          <p:nvPr/>
        </p:nvSpPr>
        <p:spPr bwMode="auto">
          <a:xfrm>
            <a:off x="946150" y="1524000"/>
            <a:ext cx="958850"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8"/>
          <p:cNvSpPr>
            <a:spLocks noChangeShapeType="1"/>
          </p:cNvSpPr>
          <p:nvPr/>
        </p:nvSpPr>
        <p:spPr bwMode="auto">
          <a:xfrm flipH="1">
            <a:off x="2882900" y="1219200"/>
            <a:ext cx="838200"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9"/>
          <p:cNvSpPr>
            <a:spLocks noChangeShapeType="1"/>
          </p:cNvSpPr>
          <p:nvPr/>
        </p:nvSpPr>
        <p:spPr bwMode="auto">
          <a:xfrm>
            <a:off x="2882900" y="1524000"/>
            <a:ext cx="914400"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0"/>
          <p:cNvSpPr txBox="1">
            <a:spLocks noChangeArrowheads="1"/>
          </p:cNvSpPr>
          <p:nvPr/>
        </p:nvSpPr>
        <p:spPr bwMode="auto">
          <a:xfrm>
            <a:off x="1781175" y="373063"/>
            <a:ext cx="904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sublimation</a:t>
            </a:r>
          </a:p>
        </p:txBody>
      </p:sp>
      <p:sp>
        <p:nvSpPr>
          <p:cNvPr id="14" name="Text Box 11"/>
          <p:cNvSpPr txBox="1">
            <a:spLocks noChangeArrowheads="1"/>
          </p:cNvSpPr>
          <p:nvPr/>
        </p:nvSpPr>
        <p:spPr bwMode="auto">
          <a:xfrm>
            <a:off x="1062038" y="1466850"/>
            <a:ext cx="642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melting</a:t>
            </a:r>
          </a:p>
        </p:txBody>
      </p:sp>
      <p:sp>
        <p:nvSpPr>
          <p:cNvPr id="15" name="Text Box 12"/>
          <p:cNvSpPr txBox="1">
            <a:spLocks noChangeArrowheads="1"/>
          </p:cNvSpPr>
          <p:nvPr/>
        </p:nvSpPr>
        <p:spPr bwMode="auto">
          <a:xfrm>
            <a:off x="1104900" y="949325"/>
            <a:ext cx="676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freezing</a:t>
            </a:r>
          </a:p>
        </p:txBody>
      </p:sp>
      <p:sp>
        <p:nvSpPr>
          <p:cNvPr id="16" name="Text Box 13"/>
          <p:cNvSpPr txBox="1">
            <a:spLocks noChangeArrowheads="1"/>
          </p:cNvSpPr>
          <p:nvPr/>
        </p:nvSpPr>
        <p:spPr bwMode="auto">
          <a:xfrm>
            <a:off x="2862263" y="1452563"/>
            <a:ext cx="9223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evaporation</a:t>
            </a:r>
          </a:p>
        </p:txBody>
      </p:sp>
      <p:sp>
        <p:nvSpPr>
          <p:cNvPr id="17" name="Text Box 14"/>
          <p:cNvSpPr txBox="1">
            <a:spLocks noChangeArrowheads="1"/>
          </p:cNvSpPr>
          <p:nvPr/>
        </p:nvSpPr>
        <p:spPr bwMode="auto">
          <a:xfrm>
            <a:off x="2862263" y="962025"/>
            <a:ext cx="9985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condensation</a:t>
            </a:r>
          </a:p>
        </p:txBody>
      </p:sp>
      <p:sp>
        <p:nvSpPr>
          <p:cNvPr id="18" name="Text Box 15"/>
          <p:cNvSpPr txBox="1">
            <a:spLocks noChangeArrowheads="1"/>
          </p:cNvSpPr>
          <p:nvPr/>
        </p:nvSpPr>
        <p:spPr bwMode="auto">
          <a:xfrm>
            <a:off x="125413" y="1662113"/>
            <a:ext cx="1135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i="1">
                <a:latin typeface="Times New Roman" panose="02020603050405020304" pitchFamily="18" charset="0"/>
              </a:rPr>
              <a:t>Q= ± m L</a:t>
            </a:r>
            <a:r>
              <a:rPr lang="en-US" altLang="en-US" sz="1800" i="1" baseline="-25000">
                <a:latin typeface="Times New Roman" panose="02020603050405020304" pitchFamily="18" charset="0"/>
              </a:rPr>
              <a:t>f</a:t>
            </a:r>
          </a:p>
        </p:txBody>
      </p:sp>
      <p:sp>
        <p:nvSpPr>
          <p:cNvPr id="19" name="Text Box 16"/>
          <p:cNvSpPr txBox="1">
            <a:spLocks noChangeArrowheads="1"/>
          </p:cNvSpPr>
          <p:nvPr/>
        </p:nvSpPr>
        <p:spPr bwMode="auto">
          <a:xfrm>
            <a:off x="3154363" y="1668463"/>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i="1">
                <a:latin typeface="Times New Roman" panose="02020603050405020304" pitchFamily="18" charset="0"/>
              </a:rPr>
              <a:t>Q= ± m L</a:t>
            </a:r>
            <a:r>
              <a:rPr lang="en-US" altLang="en-US" sz="1800" i="1" baseline="-25000">
                <a:latin typeface="Times New Roman" panose="02020603050405020304" pitchFamily="18" charset="0"/>
              </a:rPr>
              <a:t>V</a:t>
            </a:r>
          </a:p>
        </p:txBody>
      </p:sp>
      <p:sp>
        <p:nvSpPr>
          <p:cNvPr id="20" name="Text Box 17"/>
          <p:cNvSpPr txBox="1">
            <a:spLocks noChangeArrowheads="1"/>
          </p:cNvSpPr>
          <p:nvPr/>
        </p:nvSpPr>
        <p:spPr bwMode="auto">
          <a:xfrm>
            <a:off x="152400" y="2033588"/>
            <a:ext cx="1920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i="1">
                <a:latin typeface="Times New Roman" panose="02020603050405020304" pitchFamily="18" charset="0"/>
              </a:rPr>
              <a:t>At melting point: L</a:t>
            </a:r>
            <a:r>
              <a:rPr lang="en-US" altLang="en-US" sz="1000" i="1" baseline="-25000">
                <a:latin typeface="Times New Roman" panose="02020603050405020304" pitchFamily="18" charset="0"/>
              </a:rPr>
              <a:t>f</a:t>
            </a:r>
            <a:r>
              <a:rPr lang="en-US" altLang="en-US" sz="1000" i="1">
                <a:latin typeface="Times New Roman" panose="02020603050405020304" pitchFamily="18" charset="0"/>
              </a:rPr>
              <a:t>  latent heat of fusion or heat of fusion </a:t>
            </a:r>
          </a:p>
        </p:txBody>
      </p:sp>
      <p:sp>
        <p:nvSpPr>
          <p:cNvPr id="21" name="Text Box 18"/>
          <p:cNvSpPr txBox="1">
            <a:spLocks noChangeArrowheads="1"/>
          </p:cNvSpPr>
          <p:nvPr/>
        </p:nvSpPr>
        <p:spPr bwMode="auto">
          <a:xfrm>
            <a:off x="2438400" y="2033588"/>
            <a:ext cx="20796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i="1">
                <a:latin typeface="Times New Roman" panose="02020603050405020304" pitchFamily="18" charset="0"/>
              </a:rPr>
              <a:t>At boiling point: L</a:t>
            </a:r>
            <a:r>
              <a:rPr lang="en-US" altLang="en-US" sz="1000" i="1" baseline="-25000">
                <a:latin typeface="Times New Roman" panose="02020603050405020304" pitchFamily="18" charset="0"/>
              </a:rPr>
              <a:t>V</a:t>
            </a:r>
            <a:r>
              <a:rPr lang="en-US" altLang="en-US" sz="1000" i="1">
                <a:latin typeface="Times New Roman" panose="02020603050405020304" pitchFamily="18" charset="0"/>
              </a:rPr>
              <a:t> latent heat of vaporization or heat of vaporization</a:t>
            </a:r>
            <a:r>
              <a:rPr lang="en-US" altLang="en-US" i="1">
                <a:latin typeface="Times New Roman" panose="02020603050405020304" pitchFamily="18" charset="0"/>
              </a:rPr>
              <a:t> </a:t>
            </a:r>
          </a:p>
        </p:txBody>
      </p:sp>
      <p:sp>
        <p:nvSpPr>
          <p:cNvPr id="22" name="Rectangle 19"/>
          <p:cNvSpPr>
            <a:spLocks noChangeArrowheads="1"/>
          </p:cNvSpPr>
          <p:nvPr/>
        </p:nvSpPr>
        <p:spPr bwMode="auto">
          <a:xfrm>
            <a:off x="198438" y="2533650"/>
            <a:ext cx="424815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4025" algn="r"/>
                <a:tab pos="908050" algn="r"/>
                <a:tab pos="2636838" algn="ctr"/>
                <a:tab pos="4679950" algn="r"/>
                <a:tab pos="5273675" algn="r"/>
              </a:tabLst>
              <a:defRPr>
                <a:solidFill>
                  <a:schemeClr val="tx1"/>
                </a:solidFill>
                <a:latin typeface="Arial" panose="020B0604020202020204" pitchFamily="34" charset="0"/>
              </a:defRPr>
            </a:lvl1pPr>
            <a:lvl2pPr>
              <a:tabLst>
                <a:tab pos="454025" algn="r"/>
                <a:tab pos="908050" algn="r"/>
                <a:tab pos="2636838" algn="ctr"/>
                <a:tab pos="4679950" algn="r"/>
                <a:tab pos="5273675" algn="r"/>
              </a:tabLst>
              <a:defRPr>
                <a:solidFill>
                  <a:schemeClr val="tx1"/>
                </a:solidFill>
                <a:latin typeface="Arial" panose="020B0604020202020204" pitchFamily="34" charset="0"/>
              </a:defRPr>
            </a:lvl2pPr>
            <a:lvl3pPr>
              <a:tabLst>
                <a:tab pos="454025" algn="r"/>
                <a:tab pos="908050" algn="r"/>
                <a:tab pos="2636838" algn="ctr"/>
                <a:tab pos="4679950" algn="r"/>
                <a:tab pos="5273675" algn="r"/>
              </a:tabLst>
              <a:defRPr>
                <a:solidFill>
                  <a:schemeClr val="tx1"/>
                </a:solidFill>
                <a:latin typeface="Arial" panose="020B0604020202020204" pitchFamily="34" charset="0"/>
              </a:defRPr>
            </a:lvl3pPr>
            <a:lvl4pPr>
              <a:tabLst>
                <a:tab pos="454025" algn="r"/>
                <a:tab pos="908050" algn="r"/>
                <a:tab pos="2636838" algn="ctr"/>
                <a:tab pos="4679950" algn="r"/>
                <a:tab pos="5273675" algn="r"/>
              </a:tabLst>
              <a:defRPr>
                <a:solidFill>
                  <a:schemeClr val="tx1"/>
                </a:solidFill>
                <a:latin typeface="Arial" panose="020B0604020202020204" pitchFamily="34" charset="0"/>
              </a:defRPr>
            </a:lvl4pPr>
            <a:lvl5pPr>
              <a:tabLst>
                <a:tab pos="454025" algn="r"/>
                <a:tab pos="908050" algn="r"/>
                <a:tab pos="2636838" algn="ctr"/>
                <a:tab pos="4679950" algn="r"/>
                <a:tab pos="5273675" algn="r"/>
              </a:tabLst>
              <a:defRPr>
                <a:solidFill>
                  <a:schemeClr val="tx1"/>
                </a:solidFill>
                <a:latin typeface="Arial" panose="020B0604020202020204" pitchFamily="34" charset="0"/>
              </a:defRPr>
            </a:lvl5pPr>
            <a:lvl6pPr fontAlgn="base">
              <a:spcBef>
                <a:spcPct val="0"/>
              </a:spcBef>
              <a:spcAft>
                <a:spcPct val="0"/>
              </a:spcAft>
              <a:tabLst>
                <a:tab pos="454025" algn="r"/>
                <a:tab pos="908050" algn="r"/>
                <a:tab pos="2636838" algn="ctr"/>
                <a:tab pos="4679950" algn="r"/>
                <a:tab pos="5273675" algn="r"/>
              </a:tabLst>
              <a:defRPr>
                <a:solidFill>
                  <a:schemeClr val="tx1"/>
                </a:solidFill>
                <a:latin typeface="Arial" panose="020B0604020202020204" pitchFamily="34" charset="0"/>
              </a:defRPr>
            </a:lvl6pPr>
            <a:lvl7pPr fontAlgn="base">
              <a:spcBef>
                <a:spcPct val="0"/>
              </a:spcBef>
              <a:spcAft>
                <a:spcPct val="0"/>
              </a:spcAft>
              <a:tabLst>
                <a:tab pos="454025" algn="r"/>
                <a:tab pos="908050" algn="r"/>
                <a:tab pos="2636838" algn="ctr"/>
                <a:tab pos="4679950" algn="r"/>
                <a:tab pos="5273675" algn="r"/>
              </a:tabLst>
              <a:defRPr>
                <a:solidFill>
                  <a:schemeClr val="tx1"/>
                </a:solidFill>
                <a:latin typeface="Arial" panose="020B0604020202020204" pitchFamily="34" charset="0"/>
              </a:defRPr>
            </a:lvl7pPr>
            <a:lvl8pPr fontAlgn="base">
              <a:spcBef>
                <a:spcPct val="0"/>
              </a:spcBef>
              <a:spcAft>
                <a:spcPct val="0"/>
              </a:spcAft>
              <a:tabLst>
                <a:tab pos="454025" algn="r"/>
                <a:tab pos="908050" algn="r"/>
                <a:tab pos="2636838" algn="ctr"/>
                <a:tab pos="4679950" algn="r"/>
                <a:tab pos="5273675" algn="r"/>
              </a:tabLst>
              <a:defRPr>
                <a:solidFill>
                  <a:schemeClr val="tx1"/>
                </a:solidFill>
                <a:latin typeface="Arial" panose="020B0604020202020204" pitchFamily="34" charset="0"/>
              </a:defRPr>
            </a:lvl8pPr>
            <a:lvl9pPr fontAlgn="base">
              <a:spcBef>
                <a:spcPct val="0"/>
              </a:spcBef>
              <a:spcAft>
                <a:spcPct val="0"/>
              </a:spcAft>
              <a:tabLst>
                <a:tab pos="454025" algn="r"/>
                <a:tab pos="908050" algn="r"/>
                <a:tab pos="2636838" algn="ctr"/>
                <a:tab pos="4679950" algn="r"/>
                <a:tab pos="5273675" algn="r"/>
              </a:tabLst>
              <a:defRPr>
                <a:solidFill>
                  <a:schemeClr val="tx1"/>
                </a:solidFill>
                <a:latin typeface="Arial" panose="020B0604020202020204" pitchFamily="34" charset="0"/>
              </a:defRPr>
            </a:lvl9pPr>
          </a:lstStyle>
          <a:p>
            <a:pPr algn="ctr"/>
            <a:r>
              <a:rPr lang="en-AU" altLang="en-US" sz="1000" i="1">
                <a:latin typeface="Times New Roman" panose="02020603050405020304" pitchFamily="18" charset="0"/>
              </a:rPr>
              <a:t>Q</a:t>
            </a:r>
            <a:r>
              <a:rPr lang="en-AU" altLang="en-US" sz="1000"/>
              <a:t> &gt; 0	  energy </a:t>
            </a:r>
            <a:r>
              <a:rPr lang="en-AU" altLang="en-US" sz="1000" i="1"/>
              <a:t>absorbed</a:t>
            </a:r>
            <a:r>
              <a:rPr lang="en-AU" altLang="en-US" sz="1000"/>
              <a:t> by substance during phase change</a:t>
            </a:r>
            <a:endParaRPr lang="en-US" altLang="en-US" sz="1000"/>
          </a:p>
          <a:p>
            <a:pPr algn="ctr"/>
            <a:r>
              <a:rPr lang="en-AU" altLang="en-US" sz="1000" i="1">
                <a:latin typeface="Times New Roman" panose="02020603050405020304" pitchFamily="18" charset="0"/>
              </a:rPr>
              <a:t>Q</a:t>
            </a:r>
            <a:r>
              <a:rPr lang="en-AU" altLang="en-US" sz="1000"/>
              <a:t> &lt; 0  	energy </a:t>
            </a:r>
            <a:r>
              <a:rPr lang="en-AU" altLang="en-US" sz="1000" i="1"/>
              <a:t>released</a:t>
            </a:r>
            <a:r>
              <a:rPr lang="en-AU" altLang="en-US" sz="1000"/>
              <a:t> by substance during phase change</a:t>
            </a:r>
          </a:p>
        </p:txBody>
      </p:sp>
      <p:sp>
        <p:nvSpPr>
          <p:cNvPr id="23" name="Text Box 20"/>
          <p:cNvSpPr txBox="1">
            <a:spLocks noChangeArrowheads="1"/>
          </p:cNvSpPr>
          <p:nvPr/>
        </p:nvSpPr>
        <p:spPr bwMode="auto">
          <a:xfrm>
            <a:off x="60325" y="63500"/>
            <a:ext cx="1462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AU" altLang="en-US" b="1">
                <a:solidFill>
                  <a:srgbClr val="FF0000"/>
                </a:solidFill>
                <a:sym typeface="Wingdings 2" panose="05020102010507070707" pitchFamily="18" charset="2"/>
              </a:rPr>
              <a:t></a:t>
            </a:r>
            <a:r>
              <a:rPr lang="en-GB" altLang="en-US"/>
              <a:t> </a:t>
            </a:r>
            <a:r>
              <a:rPr lang="en-GB" altLang="en-US" sz="1400" b="1">
                <a:solidFill>
                  <a:srgbClr val="FF0000"/>
                </a:solidFill>
                <a:latin typeface="Times New Roman" panose="02020603050405020304" pitchFamily="18" charset="0"/>
              </a:rPr>
              <a:t>Phase changes</a:t>
            </a:r>
          </a:p>
          <a:p>
            <a:r>
              <a:rPr lang="en-GB" altLang="en-US" sz="1400" b="1">
                <a:solidFill>
                  <a:srgbClr val="FF0000"/>
                </a:solidFill>
                <a:latin typeface="Times New Roman" panose="02020603050405020304" pitchFamily="18" charset="0"/>
              </a:rPr>
              <a:t>     </a:t>
            </a:r>
            <a:r>
              <a:rPr lang="en-GB" altLang="en-US" sz="800" b="1">
                <a:solidFill>
                  <a:srgbClr val="FF0000"/>
                </a:solidFill>
                <a:latin typeface="Times New Roman" panose="02020603050405020304" pitchFamily="18" charset="0"/>
              </a:rPr>
              <a:t>at constant temperature</a:t>
            </a:r>
          </a:p>
        </p:txBody>
      </p:sp>
      <p:sp>
        <p:nvSpPr>
          <p:cNvPr id="24" name="Text Box 21"/>
          <p:cNvSpPr txBox="1">
            <a:spLocks noChangeArrowheads="1"/>
          </p:cNvSpPr>
          <p:nvPr/>
        </p:nvSpPr>
        <p:spPr bwMode="auto">
          <a:xfrm>
            <a:off x="3275013" y="0"/>
            <a:ext cx="12969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i="1">
                <a:latin typeface="Times New Roman" panose="02020603050405020304" pitchFamily="18" charset="0"/>
              </a:rPr>
              <a:t>Q= ± m L</a:t>
            </a:r>
            <a:r>
              <a:rPr lang="en-US" altLang="en-US" sz="1800" i="1" baseline="-25000">
                <a:latin typeface="Times New Roman" panose="02020603050405020304" pitchFamily="18" charset="0"/>
              </a:rPr>
              <a:t>S</a:t>
            </a:r>
          </a:p>
        </p:txBody>
      </p:sp>
      <p:sp>
        <p:nvSpPr>
          <p:cNvPr id="25" name="Text Box 22"/>
          <p:cNvSpPr txBox="1">
            <a:spLocks noChangeArrowheads="1"/>
          </p:cNvSpPr>
          <p:nvPr/>
        </p:nvSpPr>
        <p:spPr bwMode="auto">
          <a:xfrm>
            <a:off x="1781175" y="157163"/>
            <a:ext cx="820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deposition</a:t>
            </a:r>
          </a:p>
        </p:txBody>
      </p:sp>
      <p:sp>
        <p:nvSpPr>
          <p:cNvPr id="26" name="Line 23"/>
          <p:cNvSpPr>
            <a:spLocks noChangeShapeType="1"/>
          </p:cNvSpPr>
          <p:nvPr/>
        </p:nvSpPr>
        <p:spPr bwMode="auto">
          <a:xfrm flipH="1">
            <a:off x="1565275" y="323850"/>
            <a:ext cx="273050" cy="93663"/>
          </a:xfrm>
          <a:prstGeom prst="line">
            <a:avLst/>
          </a:prstGeom>
          <a:noFill/>
          <a:ln w="9525">
            <a:solidFill>
              <a:schemeClr val="tx1"/>
            </a:solidFill>
            <a:prstDash val="sysDot"/>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4"/>
          <p:cNvSpPr>
            <a:spLocks noChangeShapeType="1"/>
          </p:cNvSpPr>
          <p:nvPr/>
        </p:nvSpPr>
        <p:spPr bwMode="auto">
          <a:xfrm>
            <a:off x="2617788" y="544513"/>
            <a:ext cx="265112" cy="79375"/>
          </a:xfrm>
          <a:prstGeom prst="line">
            <a:avLst/>
          </a:prstGeom>
          <a:noFill/>
          <a:ln w="9525">
            <a:solidFill>
              <a:schemeClr val="tx1"/>
            </a:solidFill>
            <a:prstDash val="sysDot"/>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Rectangle 25"/>
          <p:cNvSpPr>
            <a:spLocks noChangeArrowheads="1"/>
          </p:cNvSpPr>
          <p:nvPr/>
        </p:nvSpPr>
        <p:spPr bwMode="auto">
          <a:xfrm>
            <a:off x="3006725" y="300038"/>
            <a:ext cx="1630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i="1">
                <a:latin typeface="Times New Roman" panose="02020603050405020304" pitchFamily="18" charset="0"/>
              </a:rPr>
              <a:t>L</a:t>
            </a:r>
            <a:r>
              <a:rPr lang="en-US" altLang="en-US" sz="1000" i="1" baseline="-25000">
                <a:latin typeface="Times New Roman" panose="02020603050405020304" pitchFamily="18" charset="0"/>
              </a:rPr>
              <a:t>S</a:t>
            </a:r>
            <a:r>
              <a:rPr lang="en-US" altLang="en-US" sz="1000" i="1">
                <a:latin typeface="Times New Roman" panose="02020603050405020304" pitchFamily="18" charset="0"/>
              </a:rPr>
              <a:t> latent heat of sublimation</a:t>
            </a:r>
          </a:p>
          <a:p>
            <a:r>
              <a:rPr lang="en-US" altLang="en-US" sz="1000" i="1">
                <a:latin typeface="Times New Roman" panose="02020603050405020304" pitchFamily="18" charset="0"/>
              </a:rPr>
              <a:t>or heat of sublimation</a:t>
            </a:r>
            <a:endParaRPr lang="en-GB" altLang="en-US" sz="1000" i="1">
              <a:latin typeface="Times New Roman" panose="02020603050405020304" pitchFamily="18" charset="0"/>
            </a:endParaRPr>
          </a:p>
        </p:txBody>
      </p:sp>
    </p:spTree>
    <p:extLst>
      <p:ext uri="{BB962C8B-B14F-4D97-AF65-F5344CB8AC3E}">
        <p14:creationId xmlns:p14="http://schemas.microsoft.com/office/powerpoint/2010/main" val="2877602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489325" y="49213"/>
            <a:ext cx="1066800" cy="212725"/>
          </a:xfrm>
        </p:spPr>
        <p:txBody>
          <a:bodyPr/>
          <a:lstStyle/>
          <a:p>
            <a:fld id="{FA8B07AA-5838-4094-AF1B-3C3468D5784F}" type="slidenum">
              <a:rPr lang="en-AU" altLang="en-US"/>
              <a:pPr/>
              <a:t>83</a:t>
            </a:fld>
            <a:endParaRPr lang="en-AU" altLang="en-US"/>
          </a:p>
        </p:txBody>
      </p:sp>
      <p:sp>
        <p:nvSpPr>
          <p:cNvPr id="5" name="Text Box 4"/>
          <p:cNvSpPr txBox="1">
            <a:spLocks noChangeArrowheads="1"/>
          </p:cNvSpPr>
          <p:nvPr/>
        </p:nvSpPr>
        <p:spPr bwMode="auto">
          <a:xfrm>
            <a:off x="212725" y="87313"/>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solidFill>
                  <a:srgbClr val="FF0000"/>
                </a:solidFill>
                <a:latin typeface="Times New Roman" panose="02020603050405020304" pitchFamily="18" charset="0"/>
              </a:rPr>
              <a:t>Phases of matter</a:t>
            </a:r>
          </a:p>
        </p:txBody>
      </p:sp>
      <p:sp>
        <p:nvSpPr>
          <p:cNvPr id="6" name="Text Box 5"/>
          <p:cNvSpPr txBox="1">
            <a:spLocks noChangeArrowheads="1"/>
          </p:cNvSpPr>
          <p:nvPr/>
        </p:nvSpPr>
        <p:spPr bwMode="auto">
          <a:xfrm>
            <a:off x="76200" y="457200"/>
            <a:ext cx="18288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i="1">
                <a:solidFill>
                  <a:schemeClr val="accent2"/>
                </a:solidFill>
                <a:latin typeface="Times New Roman" panose="02020603050405020304" pitchFamily="18" charset="0"/>
              </a:rPr>
              <a:t>Gas</a:t>
            </a:r>
            <a:r>
              <a:rPr lang="en-US" altLang="en-US">
                <a:latin typeface="Times New Roman" panose="02020603050405020304" pitchFamily="18" charset="0"/>
              </a:rPr>
              <a:t> - very weak </a:t>
            </a:r>
          </a:p>
          <a:p>
            <a:r>
              <a:rPr lang="en-US" altLang="en-US">
                <a:latin typeface="Times New Roman" panose="02020603050405020304" pitchFamily="18" charset="0"/>
              </a:rPr>
              <a:t>intermolecular forces, </a:t>
            </a:r>
          </a:p>
          <a:p>
            <a:r>
              <a:rPr lang="en-US" altLang="en-US">
                <a:latin typeface="Times New Roman" panose="02020603050405020304" pitchFamily="18" charset="0"/>
              </a:rPr>
              <a:t>rapid random motion</a:t>
            </a:r>
            <a:endParaRPr lang="en-US" altLang="en-US" sz="1400" i="1">
              <a:solidFill>
                <a:schemeClr val="accent2"/>
              </a:solidFill>
              <a:latin typeface="Times New Roman" panose="02020603050405020304" pitchFamily="18" charset="0"/>
            </a:endParaRPr>
          </a:p>
        </p:txBody>
      </p:sp>
      <p:sp>
        <p:nvSpPr>
          <p:cNvPr id="7" name="Text Box 6"/>
          <p:cNvSpPr txBox="1">
            <a:spLocks noChangeArrowheads="1"/>
          </p:cNvSpPr>
          <p:nvPr/>
        </p:nvSpPr>
        <p:spPr bwMode="auto">
          <a:xfrm>
            <a:off x="76200" y="1371600"/>
            <a:ext cx="2036763"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1">
                <a:solidFill>
                  <a:schemeClr val="accent2"/>
                </a:solidFill>
                <a:latin typeface="Times New Roman" panose="02020603050405020304" pitchFamily="18" charset="0"/>
              </a:rPr>
              <a:t>Liquid</a:t>
            </a:r>
            <a:r>
              <a:rPr lang="en-US" altLang="en-US" sz="1400" i="1">
                <a:solidFill>
                  <a:schemeClr val="accent2"/>
                </a:solidFill>
                <a:latin typeface="Times New Roman" panose="02020603050405020304" pitchFamily="18" charset="0"/>
              </a:rPr>
              <a:t> </a:t>
            </a:r>
            <a:r>
              <a:rPr lang="en-US" altLang="en-US">
                <a:latin typeface="Times New Roman" panose="02020603050405020304" pitchFamily="18" charset="0"/>
              </a:rPr>
              <a:t>- intermolecular </a:t>
            </a:r>
          </a:p>
          <a:p>
            <a:r>
              <a:rPr lang="en-US" altLang="en-US">
                <a:latin typeface="Times New Roman" panose="02020603050405020304" pitchFamily="18" charset="0"/>
              </a:rPr>
              <a:t>forces bind closest neighbours</a:t>
            </a:r>
          </a:p>
        </p:txBody>
      </p:sp>
      <p:sp>
        <p:nvSpPr>
          <p:cNvPr id="8" name="Text Box 7"/>
          <p:cNvSpPr txBox="1">
            <a:spLocks noChangeArrowheads="1"/>
          </p:cNvSpPr>
          <p:nvPr/>
        </p:nvSpPr>
        <p:spPr bwMode="auto">
          <a:xfrm>
            <a:off x="76200" y="2362200"/>
            <a:ext cx="14890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1">
                <a:solidFill>
                  <a:schemeClr val="accent2"/>
                </a:solidFill>
                <a:latin typeface="Times New Roman" panose="02020603050405020304" pitchFamily="18" charset="0"/>
              </a:rPr>
              <a:t>Solid</a:t>
            </a:r>
            <a:r>
              <a:rPr lang="en-US" altLang="en-US" sz="1400" i="1">
                <a:latin typeface="Times New Roman" panose="02020603050405020304" pitchFamily="18" charset="0"/>
              </a:rPr>
              <a:t> </a:t>
            </a:r>
            <a:r>
              <a:rPr lang="en-US" altLang="en-US" sz="1400">
                <a:latin typeface="Times New Roman" panose="02020603050405020304" pitchFamily="18" charset="0"/>
              </a:rPr>
              <a:t>- strong </a:t>
            </a:r>
          </a:p>
          <a:p>
            <a:r>
              <a:rPr lang="en-US" altLang="en-US">
                <a:latin typeface="Times New Roman" panose="02020603050405020304" pitchFamily="18" charset="0"/>
              </a:rPr>
              <a:t>intermolecular forces</a:t>
            </a:r>
            <a:endParaRPr lang="en-US" altLang="en-US" sz="1400">
              <a:latin typeface="Times New Roman" panose="02020603050405020304" pitchFamily="18" charset="0"/>
            </a:endParaRPr>
          </a:p>
        </p:txBody>
      </p:sp>
      <p:sp>
        <p:nvSpPr>
          <p:cNvPr id="9" name="Oval 8"/>
          <p:cNvSpPr>
            <a:spLocks noChangeArrowheads="1"/>
          </p:cNvSpPr>
          <p:nvPr/>
        </p:nvSpPr>
        <p:spPr bwMode="auto">
          <a:xfrm>
            <a:off x="2819400" y="457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9"/>
          <p:cNvSpPr>
            <a:spLocks noChangeArrowheads="1"/>
          </p:cNvSpPr>
          <p:nvPr/>
        </p:nvSpPr>
        <p:spPr bwMode="auto">
          <a:xfrm>
            <a:off x="2209800" y="609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10"/>
          <p:cNvSpPr>
            <a:spLocks noChangeArrowheads="1"/>
          </p:cNvSpPr>
          <p:nvPr/>
        </p:nvSpPr>
        <p:spPr bwMode="auto">
          <a:xfrm>
            <a:off x="2514600" y="6858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1"/>
          <p:cNvSpPr>
            <a:spLocks noChangeArrowheads="1"/>
          </p:cNvSpPr>
          <p:nvPr/>
        </p:nvSpPr>
        <p:spPr bwMode="auto">
          <a:xfrm>
            <a:off x="2514600" y="1524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2"/>
          <p:cNvSpPr>
            <a:spLocks noChangeArrowheads="1"/>
          </p:cNvSpPr>
          <p:nvPr/>
        </p:nvSpPr>
        <p:spPr bwMode="auto">
          <a:xfrm>
            <a:off x="3200400" y="609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3"/>
          <p:cNvSpPr>
            <a:spLocks noChangeArrowheads="1"/>
          </p:cNvSpPr>
          <p:nvPr/>
        </p:nvSpPr>
        <p:spPr bwMode="auto">
          <a:xfrm>
            <a:off x="3657600" y="381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4"/>
          <p:cNvSpPr>
            <a:spLocks noChangeArrowheads="1"/>
          </p:cNvSpPr>
          <p:nvPr/>
        </p:nvSpPr>
        <p:spPr bwMode="auto">
          <a:xfrm>
            <a:off x="2895600" y="762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5"/>
          <p:cNvSpPr>
            <a:spLocks noChangeArrowheads="1"/>
          </p:cNvSpPr>
          <p:nvPr/>
        </p:nvSpPr>
        <p:spPr bwMode="auto">
          <a:xfrm>
            <a:off x="2895600" y="16764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6"/>
          <p:cNvSpPr>
            <a:spLocks noChangeArrowheads="1"/>
          </p:cNvSpPr>
          <p:nvPr/>
        </p:nvSpPr>
        <p:spPr bwMode="auto">
          <a:xfrm>
            <a:off x="2743200" y="1524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7"/>
          <p:cNvSpPr>
            <a:spLocks noChangeArrowheads="1"/>
          </p:cNvSpPr>
          <p:nvPr/>
        </p:nvSpPr>
        <p:spPr bwMode="auto">
          <a:xfrm>
            <a:off x="2971800" y="1524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8"/>
          <p:cNvSpPr>
            <a:spLocks noChangeArrowheads="1"/>
          </p:cNvSpPr>
          <p:nvPr/>
        </p:nvSpPr>
        <p:spPr bwMode="auto">
          <a:xfrm>
            <a:off x="3048000" y="1752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9"/>
          <p:cNvSpPr>
            <a:spLocks noChangeArrowheads="1"/>
          </p:cNvSpPr>
          <p:nvPr/>
        </p:nvSpPr>
        <p:spPr bwMode="auto">
          <a:xfrm>
            <a:off x="2743200" y="1752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0"/>
          <p:cNvSpPr>
            <a:spLocks noChangeArrowheads="1"/>
          </p:cNvSpPr>
          <p:nvPr/>
        </p:nvSpPr>
        <p:spPr bwMode="auto">
          <a:xfrm>
            <a:off x="2667000" y="2362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1"/>
          <p:cNvSpPr>
            <a:spLocks noChangeArrowheads="1"/>
          </p:cNvSpPr>
          <p:nvPr/>
        </p:nvSpPr>
        <p:spPr bwMode="auto">
          <a:xfrm>
            <a:off x="2819400" y="2362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2"/>
          <p:cNvSpPr>
            <a:spLocks noChangeArrowheads="1"/>
          </p:cNvSpPr>
          <p:nvPr/>
        </p:nvSpPr>
        <p:spPr bwMode="auto">
          <a:xfrm>
            <a:off x="2971800" y="2362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3"/>
          <p:cNvSpPr>
            <a:spLocks noChangeArrowheads="1"/>
          </p:cNvSpPr>
          <p:nvPr/>
        </p:nvSpPr>
        <p:spPr bwMode="auto">
          <a:xfrm>
            <a:off x="3124200" y="2362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4"/>
          <p:cNvSpPr>
            <a:spLocks noChangeArrowheads="1"/>
          </p:cNvSpPr>
          <p:nvPr/>
        </p:nvSpPr>
        <p:spPr bwMode="auto">
          <a:xfrm>
            <a:off x="2743200" y="2514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5"/>
          <p:cNvSpPr>
            <a:spLocks noChangeArrowheads="1"/>
          </p:cNvSpPr>
          <p:nvPr/>
        </p:nvSpPr>
        <p:spPr bwMode="auto">
          <a:xfrm>
            <a:off x="2895600" y="2514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26"/>
          <p:cNvSpPr>
            <a:spLocks noChangeArrowheads="1"/>
          </p:cNvSpPr>
          <p:nvPr/>
        </p:nvSpPr>
        <p:spPr bwMode="auto">
          <a:xfrm>
            <a:off x="3048000" y="2514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7"/>
          <p:cNvSpPr>
            <a:spLocks noChangeArrowheads="1"/>
          </p:cNvSpPr>
          <p:nvPr/>
        </p:nvSpPr>
        <p:spPr bwMode="auto">
          <a:xfrm>
            <a:off x="3200400" y="25146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28"/>
          <p:cNvSpPr>
            <a:spLocks noChangeArrowheads="1"/>
          </p:cNvSpPr>
          <p:nvPr/>
        </p:nvSpPr>
        <p:spPr bwMode="auto">
          <a:xfrm>
            <a:off x="2819400" y="2667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29"/>
          <p:cNvSpPr>
            <a:spLocks noChangeArrowheads="1"/>
          </p:cNvSpPr>
          <p:nvPr/>
        </p:nvSpPr>
        <p:spPr bwMode="auto">
          <a:xfrm>
            <a:off x="2971800" y="2667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30"/>
          <p:cNvSpPr>
            <a:spLocks noChangeArrowheads="1"/>
          </p:cNvSpPr>
          <p:nvPr/>
        </p:nvSpPr>
        <p:spPr bwMode="auto">
          <a:xfrm>
            <a:off x="3124200" y="26670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1"/>
          <p:cNvSpPr>
            <a:spLocks noChangeArrowheads="1"/>
          </p:cNvSpPr>
          <p:nvPr/>
        </p:nvSpPr>
        <p:spPr bwMode="auto">
          <a:xfrm>
            <a:off x="3200400" y="1600200"/>
            <a:ext cx="152400" cy="152400"/>
          </a:xfrm>
          <a:prstGeom prst="ellipse">
            <a:avLst/>
          </a:prstGeom>
          <a:solidFill>
            <a:srgbClr val="CC6600"/>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2"/>
          <p:cNvSpPr>
            <a:spLocks noChangeShapeType="1"/>
          </p:cNvSpPr>
          <p:nvPr/>
        </p:nvSpPr>
        <p:spPr bwMode="auto">
          <a:xfrm>
            <a:off x="3965575" y="1630363"/>
            <a:ext cx="0" cy="5429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Text Box 33"/>
          <p:cNvSpPr txBox="1">
            <a:spLocks noChangeArrowheads="1"/>
          </p:cNvSpPr>
          <p:nvPr/>
        </p:nvSpPr>
        <p:spPr bwMode="auto">
          <a:xfrm>
            <a:off x="3429000" y="2286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Times New Roman" panose="02020603050405020304" pitchFamily="18" charset="0"/>
              </a:rPr>
              <a:t>low temp</a:t>
            </a:r>
          </a:p>
          <a:p>
            <a:pPr algn="ctr"/>
            <a:r>
              <a:rPr lang="en-US" altLang="en-US">
                <a:latin typeface="Times New Roman" panose="02020603050405020304" pitchFamily="18" charset="0"/>
              </a:rPr>
              <a:t>high pressure</a:t>
            </a:r>
          </a:p>
        </p:txBody>
      </p:sp>
      <p:sp>
        <p:nvSpPr>
          <p:cNvPr id="35" name="Line 34"/>
          <p:cNvSpPr>
            <a:spLocks noChangeShapeType="1"/>
          </p:cNvSpPr>
          <p:nvPr/>
        </p:nvSpPr>
        <p:spPr bwMode="auto">
          <a:xfrm flipH="1">
            <a:off x="3581400" y="457200"/>
            <a:ext cx="152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p:cNvSpPr>
            <a:spLocks noChangeShapeType="1"/>
          </p:cNvSpPr>
          <p:nvPr/>
        </p:nvSpPr>
        <p:spPr bwMode="auto">
          <a:xfrm flipV="1">
            <a:off x="2971800" y="304800"/>
            <a:ext cx="304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p:cNvSpPr>
            <a:spLocks noChangeShapeType="1"/>
          </p:cNvSpPr>
          <p:nvPr/>
        </p:nvSpPr>
        <p:spPr bwMode="auto">
          <a:xfrm>
            <a:off x="2590800" y="228600"/>
            <a:ext cx="381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p:cNvSpPr>
            <a:spLocks noChangeShapeType="1"/>
          </p:cNvSpPr>
          <p:nvPr/>
        </p:nvSpPr>
        <p:spPr bwMode="auto">
          <a:xfrm flipH="1">
            <a:off x="2819400" y="533400"/>
            <a:ext cx="762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p:cNvSpPr>
            <a:spLocks noChangeShapeType="1"/>
          </p:cNvSpPr>
          <p:nvPr/>
        </p:nvSpPr>
        <p:spPr bwMode="auto">
          <a:xfrm flipH="1" flipV="1">
            <a:off x="2514600" y="457200"/>
            <a:ext cx="76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p:cNvSpPr>
            <a:spLocks noChangeShapeType="1"/>
          </p:cNvSpPr>
          <p:nvPr/>
        </p:nvSpPr>
        <p:spPr bwMode="auto">
          <a:xfrm>
            <a:off x="2286000" y="685800"/>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1" name="Picture 40" descr="liqui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1397000"/>
            <a:ext cx="639763" cy="63976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soli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2282825"/>
            <a:ext cx="639763" cy="639763"/>
          </a:xfrm>
          <a:prstGeom prst="rect">
            <a:avLst/>
          </a:prstGeom>
          <a:noFill/>
          <a:extLst>
            <a:ext uri="{909E8E84-426E-40DD-AFC4-6F175D3DCCD1}">
              <a14:hiddenFill xmlns:a14="http://schemas.microsoft.com/office/drawing/2010/main">
                <a:solidFill>
                  <a:srgbClr val="FFFFFF"/>
                </a:solidFill>
              </a14:hiddenFill>
            </a:ext>
          </a:extLst>
        </p:spPr>
      </p:pic>
      <p:sp>
        <p:nvSpPr>
          <p:cNvPr id="43" name="Text Box 42"/>
          <p:cNvSpPr txBox="1">
            <a:spLocks noChangeArrowheads="1"/>
          </p:cNvSpPr>
          <p:nvPr/>
        </p:nvSpPr>
        <p:spPr bwMode="auto">
          <a:xfrm>
            <a:off x="3395663" y="1068388"/>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Times New Roman" panose="02020603050405020304" pitchFamily="18" charset="0"/>
              </a:rPr>
              <a:t>high temp</a:t>
            </a:r>
          </a:p>
          <a:p>
            <a:pPr algn="ctr"/>
            <a:r>
              <a:rPr lang="en-US" altLang="en-US">
                <a:latin typeface="Times New Roman" panose="02020603050405020304" pitchFamily="18" charset="0"/>
              </a:rPr>
              <a:t>low pressure</a:t>
            </a:r>
          </a:p>
        </p:txBody>
      </p:sp>
    </p:spTree>
    <p:extLst>
      <p:ext uri="{BB962C8B-B14F-4D97-AF65-F5344CB8AC3E}">
        <p14:creationId xmlns:p14="http://schemas.microsoft.com/office/powerpoint/2010/main" val="3204092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489325" y="49213"/>
            <a:ext cx="1066800" cy="212725"/>
          </a:xfrm>
        </p:spPr>
        <p:txBody>
          <a:bodyPr/>
          <a:lstStyle/>
          <a:p>
            <a:fld id="{56405605-6131-4E1F-B95B-6CEF14FEAE0F}" type="slidenum">
              <a:rPr lang="en-AU" altLang="en-US"/>
              <a:pPr/>
              <a:t>84</a:t>
            </a:fld>
            <a:endParaRPr lang="en-AU" altLang="en-US"/>
          </a:p>
        </p:txBody>
      </p:sp>
      <p:graphicFrame>
        <p:nvGraphicFramePr>
          <p:cNvPr id="5" name="Group 48"/>
          <p:cNvGraphicFramePr>
            <a:graphicFrameLocks noGrp="1"/>
          </p:cNvGraphicFramePr>
          <p:nvPr/>
        </p:nvGraphicFramePr>
        <p:xfrm>
          <a:off x="125413" y="508000"/>
          <a:ext cx="4392612" cy="2343088"/>
        </p:xfrm>
        <a:graphic>
          <a:graphicData uri="http://schemas.openxmlformats.org/drawingml/2006/table">
            <a:tbl>
              <a:tblPr/>
              <a:tblGrid>
                <a:gridCol w="1871662">
                  <a:extLst>
                    <a:ext uri="{9D8B030D-6E8A-4147-A177-3AD203B41FA5}">
                      <a16:colId xmlns:a16="http://schemas.microsoft.com/office/drawing/2014/main" val="1857915718"/>
                    </a:ext>
                  </a:extLst>
                </a:gridCol>
                <a:gridCol w="812800">
                  <a:extLst>
                    <a:ext uri="{9D8B030D-6E8A-4147-A177-3AD203B41FA5}">
                      <a16:colId xmlns:a16="http://schemas.microsoft.com/office/drawing/2014/main" val="1480815427"/>
                    </a:ext>
                  </a:extLst>
                </a:gridCol>
                <a:gridCol w="893763">
                  <a:extLst>
                    <a:ext uri="{9D8B030D-6E8A-4147-A177-3AD203B41FA5}">
                      <a16:colId xmlns:a16="http://schemas.microsoft.com/office/drawing/2014/main" val="2928945668"/>
                    </a:ext>
                  </a:extLst>
                </a:gridCol>
                <a:gridCol w="814387">
                  <a:extLst>
                    <a:ext uri="{9D8B030D-6E8A-4147-A177-3AD203B41FA5}">
                      <a16:colId xmlns:a16="http://schemas.microsoft.com/office/drawing/2014/main" val="1399464782"/>
                    </a:ext>
                  </a:extLst>
                </a:gridCol>
              </a:tblGrid>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P = 2000  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Time </a:t>
                      </a:r>
                      <a:r>
                        <a:rPr kumimoji="0" lang="en-US" altLang="en-US" sz="1000" b="0" i="1" u="none" strike="noStrike" cap="none" normalizeH="0" baseline="0">
                          <a:ln>
                            <a:noFill/>
                          </a:ln>
                          <a:solidFill>
                            <a:schemeClr val="tx1"/>
                          </a:solidFill>
                          <a:effectLst/>
                          <a:latin typeface="Arial" panose="020B0604020202020204" pitchFamily="34" charset="0"/>
                        </a:rPr>
                        <a:t>t</a:t>
                      </a:r>
                      <a:r>
                        <a:rPr kumimoji="0" lang="en-US" altLang="en-US" sz="1000" b="0" i="0" u="none" strike="noStrike" cap="none" normalizeH="0" baseline="0">
                          <a:ln>
                            <a:noFill/>
                          </a:ln>
                          <a:solidFill>
                            <a:schemeClr val="tx1"/>
                          </a:solidFill>
                          <a:effectLst/>
                          <a:latin typeface="Arial" panose="020B0604020202020204" pitchFamily="34" charset="0"/>
                        </a:rPr>
                        <a:t>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Heat </a:t>
                      </a:r>
                      <a:r>
                        <a:rPr kumimoji="0" lang="en-US" altLang="en-US" sz="1000" b="0" i="1" u="none" strike="noStrike" cap="none" normalizeH="0" baseline="0">
                          <a:ln>
                            <a:noFill/>
                          </a:ln>
                          <a:solidFill>
                            <a:schemeClr val="tx1"/>
                          </a:solidFill>
                          <a:effectLst/>
                          <a:latin typeface="Arial" panose="020B0604020202020204" pitchFamily="34" charset="0"/>
                        </a:rPr>
                        <a:t>Q</a:t>
                      </a:r>
                      <a:r>
                        <a:rPr kumimoji="0" lang="en-US" altLang="en-US" sz="1000" b="0" i="0" u="none" strike="noStrike" cap="none" normalizeH="0" baseline="0">
                          <a:ln>
                            <a:noFill/>
                          </a:ln>
                          <a:solidFill>
                            <a:schemeClr val="tx1"/>
                          </a:solidFill>
                          <a:effectLst/>
                          <a:latin typeface="Arial" panose="020B0604020202020204" pitchFamily="34" charset="0"/>
                        </a:rPr>
                        <a:t> </a:t>
                      </a:r>
                    </a:p>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  (kJ)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Time</a:t>
                      </a:r>
                    </a:p>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Ratios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9411296"/>
                  </a:ext>
                </a:extLst>
              </a:tr>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Ice: -20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 to 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rgbClr val="FF0000"/>
                          </a:solidFill>
                          <a:effectLst/>
                          <a:latin typeface="Arial" panose="020B0604020202020204" pitchFamily="34" charset="0"/>
                        </a:rPr>
                        <a:t>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1.0 </a:t>
                      </a:r>
                      <a:r>
                        <a:rPr kumimoji="0" lang="en-US" altLang="en-US" sz="800" b="0" i="0" u="none" strike="noStrike" cap="none" normalizeH="0" baseline="0">
                          <a:ln>
                            <a:noFill/>
                          </a:ln>
                          <a:solidFill>
                            <a:schemeClr val="tx1"/>
                          </a:solidFill>
                          <a:effectLst/>
                          <a:latin typeface="Arial" panose="020B0604020202020204" pitchFamily="34" charset="0"/>
                        </a:rPr>
                        <a:t>(</a:t>
                      </a:r>
                      <a:r>
                        <a:rPr kumimoji="0" lang="en-US" altLang="en-US" sz="800" b="0" i="0" u="none" strike="noStrike" cap="none" normalizeH="0" baseline="0">
                          <a:ln>
                            <a:noFill/>
                          </a:ln>
                          <a:solidFill>
                            <a:srgbClr val="FF0000"/>
                          </a:solidFill>
                          <a:effectLst/>
                          <a:latin typeface="Arial" panose="020B0604020202020204" pitchFamily="34" charset="0"/>
                        </a:rPr>
                        <a:t>0.37/0.37</a:t>
                      </a:r>
                      <a:r>
                        <a:rPr kumimoji="0" lang="en-US" altLang="en-US" sz="8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8090041"/>
                  </a:ext>
                </a:extLst>
              </a:tr>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Ice / Water: 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2.78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333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7.5</a:t>
                      </a:r>
                    </a:p>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a:t>
                      </a:r>
                      <a:r>
                        <a:rPr kumimoji="0" lang="en-US" altLang="en-US" sz="800" b="0" i="0" u="none" strike="noStrike" cap="none" normalizeH="0" baseline="0">
                          <a:ln>
                            <a:noFill/>
                          </a:ln>
                          <a:solidFill>
                            <a:srgbClr val="FF0000"/>
                          </a:solidFill>
                          <a:effectLst/>
                          <a:latin typeface="Arial" panose="020B0604020202020204" pitchFamily="34" charset="0"/>
                        </a:rPr>
                        <a:t>2.78/0.37</a:t>
                      </a:r>
                      <a:r>
                        <a:rPr kumimoji="0" lang="en-US" altLang="en-US" sz="8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456985405"/>
                  </a:ext>
                </a:extLst>
              </a:tr>
              <a:tr h="288925">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Water: 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 to 20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0.70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6421886"/>
                  </a:ext>
                </a:extLst>
              </a:tr>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Water: 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 to 100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3.49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419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3500553"/>
                  </a:ext>
                </a:extLst>
              </a:tr>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Water / Steam: 100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18.80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2256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50.8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904244727"/>
                  </a:ext>
                </a:extLst>
              </a:tr>
              <a:tr h="29051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Steam: 100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 to 120 </a:t>
                      </a:r>
                      <a:r>
                        <a:rPr kumimoji="0" lang="en-US" altLang="en-US" sz="1000" b="0" i="0" u="none" strike="noStrike" cap="none" normalizeH="0" baseline="30000">
                          <a:ln>
                            <a:noFill/>
                          </a:ln>
                          <a:solidFill>
                            <a:schemeClr val="tx1"/>
                          </a:solidFill>
                          <a:effectLst/>
                          <a:latin typeface="Arial" panose="020B0604020202020204" pitchFamily="34" charset="0"/>
                        </a:rPr>
                        <a:t>o</a:t>
                      </a:r>
                      <a:r>
                        <a:rPr kumimoji="0" lang="en-US" altLang="en-US" sz="1000" b="0" i="0" u="none" strike="noStrike" cap="none" normalizeH="0" baseline="0">
                          <a:ln>
                            <a:noFill/>
                          </a:ln>
                          <a:solidFill>
                            <a:schemeClr val="tx1"/>
                          </a:solidFill>
                          <a:effectLst/>
                          <a:latin typeface="Arial" panose="020B060402020202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ctr" defTabSz="434975"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864708"/>
                  </a:ext>
                </a:extLst>
              </a:tr>
            </a:tbl>
          </a:graphicData>
        </a:graphic>
      </p:graphicFrame>
      <p:sp>
        <p:nvSpPr>
          <p:cNvPr id="6" name="Text Box 44"/>
          <p:cNvSpPr txBox="1">
            <a:spLocks noChangeArrowheads="1"/>
          </p:cNvSpPr>
          <p:nvPr/>
        </p:nvSpPr>
        <p:spPr bwMode="auto">
          <a:xfrm>
            <a:off x="557213" y="157163"/>
            <a:ext cx="3457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Heating 1.0 kg ice to steam  (-20 </a:t>
            </a:r>
            <a:r>
              <a:rPr lang="en-US" altLang="en-US" b="1" baseline="30000">
                <a:solidFill>
                  <a:srgbClr val="FF0000"/>
                </a:solidFill>
              </a:rPr>
              <a:t>o</a:t>
            </a:r>
            <a:r>
              <a:rPr lang="en-US" altLang="en-US" b="1">
                <a:solidFill>
                  <a:srgbClr val="FF0000"/>
                </a:solidFill>
              </a:rPr>
              <a:t>C to 120 </a:t>
            </a:r>
            <a:r>
              <a:rPr lang="en-US" altLang="en-US" b="1" baseline="30000">
                <a:solidFill>
                  <a:srgbClr val="FF0000"/>
                </a:solidFill>
              </a:rPr>
              <a:t>o</a:t>
            </a:r>
            <a:r>
              <a:rPr lang="en-US" altLang="en-US" b="1">
                <a:solidFill>
                  <a:srgbClr val="FF0000"/>
                </a:solidFill>
              </a:rPr>
              <a:t>C)</a:t>
            </a:r>
          </a:p>
        </p:txBody>
      </p:sp>
      <p:sp>
        <p:nvSpPr>
          <p:cNvPr id="7" name="AutoShape 45"/>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16314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838200" y="457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5"/>
          <p:cNvSpPr>
            <a:spLocks noChangeShapeType="1"/>
          </p:cNvSpPr>
          <p:nvPr/>
        </p:nvSpPr>
        <p:spPr bwMode="auto">
          <a:xfrm>
            <a:off x="838200" y="1981200"/>
            <a:ext cx="327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flipV="1">
            <a:off x="838200" y="14478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p:cNvSpPr>
            <a:spLocks noChangeShapeType="1"/>
          </p:cNvSpPr>
          <p:nvPr/>
        </p:nvSpPr>
        <p:spPr bwMode="auto">
          <a:xfrm>
            <a:off x="1295400" y="1447800"/>
            <a:ext cx="609600" cy="0"/>
          </a:xfrm>
          <a:prstGeom prst="line">
            <a:avLst/>
          </a:prstGeom>
          <a:noFill/>
          <a:ln w="28575">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p:cNvSpPr>
            <a:spLocks noChangeShapeType="1"/>
          </p:cNvSpPr>
          <p:nvPr/>
        </p:nvSpPr>
        <p:spPr bwMode="auto">
          <a:xfrm flipV="1">
            <a:off x="1905000" y="762000"/>
            <a:ext cx="685800" cy="68580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p:cNvSpPr>
            <a:spLocks noChangeShapeType="1"/>
          </p:cNvSpPr>
          <p:nvPr/>
        </p:nvSpPr>
        <p:spPr bwMode="auto">
          <a:xfrm>
            <a:off x="2590800" y="762000"/>
            <a:ext cx="838200" cy="0"/>
          </a:xfrm>
          <a:prstGeom prst="line">
            <a:avLst/>
          </a:prstGeom>
          <a:noFill/>
          <a:ln w="2857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p:cNvSpPr>
            <a:spLocks noChangeShapeType="1"/>
          </p:cNvSpPr>
          <p:nvPr/>
        </p:nvSpPr>
        <p:spPr bwMode="auto">
          <a:xfrm flipV="1">
            <a:off x="3429000" y="381000"/>
            <a:ext cx="228600" cy="3810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p:cNvSpPr>
            <a:spLocks noChangeShapeType="1"/>
          </p:cNvSpPr>
          <p:nvPr/>
        </p:nvSpPr>
        <p:spPr bwMode="auto">
          <a:xfrm>
            <a:off x="1295400" y="1447800"/>
            <a:ext cx="0" cy="12192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p:cNvSpPr>
            <a:spLocks noChangeShapeType="1"/>
          </p:cNvSpPr>
          <p:nvPr/>
        </p:nvSpPr>
        <p:spPr bwMode="auto">
          <a:xfrm>
            <a:off x="1905000" y="1447800"/>
            <a:ext cx="0" cy="12192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p:cNvSpPr>
            <a:spLocks noChangeShapeType="1"/>
          </p:cNvSpPr>
          <p:nvPr/>
        </p:nvSpPr>
        <p:spPr bwMode="auto">
          <a:xfrm>
            <a:off x="2590800" y="762000"/>
            <a:ext cx="0" cy="1905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p:cNvSpPr>
            <a:spLocks noChangeShapeType="1"/>
          </p:cNvSpPr>
          <p:nvPr/>
        </p:nvSpPr>
        <p:spPr bwMode="auto">
          <a:xfrm>
            <a:off x="3429000" y="762000"/>
            <a:ext cx="0" cy="1905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p:cNvSpPr txBox="1">
            <a:spLocks noChangeArrowheads="1"/>
          </p:cNvSpPr>
          <p:nvPr/>
        </p:nvSpPr>
        <p:spPr bwMode="auto">
          <a:xfrm>
            <a:off x="3975903" y="1929884"/>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dirty="0">
                <a:latin typeface="Times New Roman" panose="02020603050405020304" pitchFamily="18" charset="0"/>
              </a:rPr>
              <a:t>Q</a:t>
            </a:r>
            <a:r>
              <a:rPr lang="en-US" altLang="en-US" sz="1400" dirty="0">
                <a:latin typeface="Times New Roman" panose="02020603050405020304" pitchFamily="18" charset="0"/>
              </a:rPr>
              <a:t>(</a:t>
            </a:r>
            <a:r>
              <a:rPr lang="en-US" altLang="en-US" sz="1400" i="1" dirty="0">
                <a:latin typeface="Times New Roman" panose="02020603050405020304" pitchFamily="18" charset="0"/>
              </a:rPr>
              <a:t>t</a:t>
            </a:r>
            <a:r>
              <a:rPr lang="en-US" altLang="en-US" sz="1400" dirty="0">
                <a:latin typeface="Times New Roman" panose="02020603050405020304" pitchFamily="18" charset="0"/>
              </a:rPr>
              <a:t>)</a:t>
            </a:r>
          </a:p>
        </p:txBody>
      </p:sp>
      <p:sp>
        <p:nvSpPr>
          <p:cNvPr id="16" name="Text Box 16"/>
          <p:cNvSpPr txBox="1">
            <a:spLocks noChangeArrowheads="1"/>
          </p:cNvSpPr>
          <p:nvPr/>
        </p:nvSpPr>
        <p:spPr bwMode="auto">
          <a:xfrm>
            <a:off x="414338" y="300038"/>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i="1">
                <a:latin typeface="Times New Roman" panose="02020603050405020304" pitchFamily="18" charset="0"/>
              </a:rPr>
              <a:t>T(t)</a:t>
            </a:r>
          </a:p>
        </p:txBody>
      </p:sp>
      <p:sp>
        <p:nvSpPr>
          <p:cNvPr id="17" name="Line 17"/>
          <p:cNvSpPr>
            <a:spLocks noChangeShapeType="1"/>
          </p:cNvSpPr>
          <p:nvPr/>
        </p:nvSpPr>
        <p:spPr bwMode="auto">
          <a:xfrm flipH="1">
            <a:off x="838200" y="1447800"/>
            <a:ext cx="457200" cy="0"/>
          </a:xfrm>
          <a:prstGeom prst="line">
            <a:avLst/>
          </a:prstGeom>
          <a:noFill/>
          <a:ln w="9525" cap="rnd">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p:cNvSpPr>
            <a:spLocks noChangeShapeType="1"/>
          </p:cNvSpPr>
          <p:nvPr/>
        </p:nvSpPr>
        <p:spPr bwMode="auto">
          <a:xfrm flipH="1">
            <a:off x="838200" y="762000"/>
            <a:ext cx="1752600" cy="0"/>
          </a:xfrm>
          <a:prstGeom prst="line">
            <a:avLst/>
          </a:prstGeom>
          <a:noFill/>
          <a:ln w="9525" cap="rnd">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9"/>
          <p:cNvSpPr txBox="1">
            <a:spLocks noChangeArrowheads="1"/>
          </p:cNvSpPr>
          <p:nvPr/>
        </p:nvSpPr>
        <p:spPr bwMode="auto">
          <a:xfrm>
            <a:off x="60325" y="127952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i="1">
                <a:solidFill>
                  <a:schemeClr val="accent2"/>
                </a:solidFill>
                <a:latin typeface="Times New Roman" panose="02020603050405020304" pitchFamily="18" charset="0"/>
              </a:rPr>
              <a:t>melting</a:t>
            </a:r>
          </a:p>
          <a:p>
            <a:r>
              <a:rPr lang="en-US" altLang="en-US" sz="1000" i="1">
                <a:latin typeface="Times New Roman" panose="02020603050405020304" pitchFamily="18" charset="0"/>
              </a:rPr>
              <a:t> </a:t>
            </a:r>
            <a:r>
              <a:rPr lang="en-US" altLang="en-US" sz="1000" i="1">
                <a:solidFill>
                  <a:schemeClr val="accent2"/>
                </a:solidFill>
                <a:latin typeface="Times New Roman" panose="02020603050405020304" pitchFamily="18" charset="0"/>
              </a:rPr>
              <a:t>point</a:t>
            </a:r>
          </a:p>
        </p:txBody>
      </p:sp>
      <p:sp>
        <p:nvSpPr>
          <p:cNvPr id="20" name="Text Box 20"/>
          <p:cNvSpPr txBox="1">
            <a:spLocks noChangeArrowheads="1"/>
          </p:cNvSpPr>
          <p:nvPr/>
        </p:nvSpPr>
        <p:spPr bwMode="auto">
          <a:xfrm>
            <a:off x="152400" y="609600"/>
            <a:ext cx="542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i="1">
                <a:solidFill>
                  <a:srgbClr val="FF0066"/>
                </a:solidFill>
                <a:latin typeface="Times New Roman" panose="02020603050405020304" pitchFamily="18" charset="0"/>
              </a:rPr>
              <a:t>boiling</a:t>
            </a:r>
          </a:p>
          <a:p>
            <a:r>
              <a:rPr lang="en-US" altLang="en-US" sz="1000" i="1">
                <a:solidFill>
                  <a:srgbClr val="FF0066"/>
                </a:solidFill>
                <a:latin typeface="Times New Roman" panose="02020603050405020304" pitchFamily="18" charset="0"/>
              </a:rPr>
              <a:t> point</a:t>
            </a:r>
          </a:p>
        </p:txBody>
      </p:sp>
      <p:sp>
        <p:nvSpPr>
          <p:cNvPr id="21" name="Text Box 21"/>
          <p:cNvSpPr txBox="1">
            <a:spLocks noChangeArrowheads="1"/>
          </p:cNvSpPr>
          <p:nvPr/>
        </p:nvSpPr>
        <p:spPr bwMode="auto">
          <a:xfrm>
            <a:off x="965200" y="1676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latin typeface="Times New Roman" panose="02020603050405020304" pitchFamily="18" charset="0"/>
              </a:rPr>
              <a:t>s</a:t>
            </a:r>
          </a:p>
        </p:txBody>
      </p:sp>
      <p:sp>
        <p:nvSpPr>
          <p:cNvPr id="22" name="Text Box 22"/>
          <p:cNvSpPr txBox="1">
            <a:spLocks noChangeArrowheads="1"/>
          </p:cNvSpPr>
          <p:nvPr/>
        </p:nvSpPr>
        <p:spPr bwMode="auto">
          <a:xfrm>
            <a:off x="1327150" y="1600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i="1">
                <a:latin typeface="Times New Roman" panose="02020603050405020304" pitchFamily="18" charset="0"/>
              </a:rPr>
              <a:t>s / l</a:t>
            </a:r>
          </a:p>
        </p:txBody>
      </p:sp>
      <p:sp>
        <p:nvSpPr>
          <p:cNvPr id="23" name="Text Box 23"/>
          <p:cNvSpPr txBox="1">
            <a:spLocks noChangeArrowheads="1"/>
          </p:cNvSpPr>
          <p:nvPr/>
        </p:nvSpPr>
        <p:spPr bwMode="auto">
          <a:xfrm>
            <a:off x="2041525" y="1382713"/>
            <a:ext cx="2333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latin typeface="Times New Roman" panose="02020603050405020304" pitchFamily="18" charset="0"/>
              </a:rPr>
              <a:t>l</a:t>
            </a:r>
          </a:p>
        </p:txBody>
      </p:sp>
      <p:sp>
        <p:nvSpPr>
          <p:cNvPr id="24" name="Text Box 24"/>
          <p:cNvSpPr txBox="1">
            <a:spLocks noChangeArrowheads="1"/>
          </p:cNvSpPr>
          <p:nvPr/>
        </p:nvSpPr>
        <p:spPr bwMode="auto">
          <a:xfrm>
            <a:off x="2727325" y="1077913"/>
            <a:ext cx="415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latin typeface="Times New Roman" panose="02020603050405020304" pitchFamily="18" charset="0"/>
              </a:rPr>
              <a:t>l /g</a:t>
            </a:r>
          </a:p>
        </p:txBody>
      </p:sp>
      <p:sp>
        <p:nvSpPr>
          <p:cNvPr id="25" name="Text Box 25"/>
          <p:cNvSpPr txBox="1">
            <a:spLocks noChangeArrowheads="1"/>
          </p:cNvSpPr>
          <p:nvPr/>
        </p:nvSpPr>
        <p:spPr bwMode="auto">
          <a:xfrm>
            <a:off x="3641725" y="849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latin typeface="Times New Roman" panose="02020603050405020304" pitchFamily="18" charset="0"/>
              </a:rPr>
              <a:t>g</a:t>
            </a:r>
          </a:p>
        </p:txBody>
      </p:sp>
      <p:sp>
        <p:nvSpPr>
          <p:cNvPr id="26" name="Text Box 26"/>
          <p:cNvSpPr txBox="1">
            <a:spLocks noChangeArrowheads="1"/>
          </p:cNvSpPr>
          <p:nvPr/>
        </p:nvSpPr>
        <p:spPr bwMode="auto">
          <a:xfrm>
            <a:off x="685800" y="2182813"/>
            <a:ext cx="5794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mc</a:t>
            </a:r>
            <a:r>
              <a:rPr lang="en-US" altLang="en-US" i="1" baseline="-25000">
                <a:latin typeface="Times New Roman" panose="02020603050405020304" pitchFamily="18" charset="0"/>
              </a:rPr>
              <a:t>s</a:t>
            </a:r>
            <a:r>
              <a:rPr lang="en-US" altLang="en-US" i="1">
                <a:latin typeface="Symbol" panose="05050102010706020507" pitchFamily="18" charset="2"/>
              </a:rPr>
              <a:t>D</a:t>
            </a:r>
            <a:r>
              <a:rPr lang="en-US" altLang="en-US" i="1">
                <a:latin typeface="Times New Roman" panose="02020603050405020304" pitchFamily="18" charset="0"/>
              </a:rPr>
              <a:t>T</a:t>
            </a:r>
          </a:p>
        </p:txBody>
      </p:sp>
      <p:sp>
        <p:nvSpPr>
          <p:cNvPr id="27" name="Text Box 27"/>
          <p:cNvSpPr txBox="1">
            <a:spLocks noChangeArrowheads="1"/>
          </p:cNvSpPr>
          <p:nvPr/>
        </p:nvSpPr>
        <p:spPr bwMode="auto">
          <a:xfrm>
            <a:off x="1352550" y="2187575"/>
            <a:ext cx="406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mL</a:t>
            </a:r>
            <a:r>
              <a:rPr lang="en-US" altLang="en-US" i="1" baseline="-25000">
                <a:latin typeface="Times New Roman" panose="02020603050405020304" pitchFamily="18" charset="0"/>
              </a:rPr>
              <a:t>f</a:t>
            </a:r>
          </a:p>
        </p:txBody>
      </p:sp>
      <p:sp>
        <p:nvSpPr>
          <p:cNvPr id="28" name="Text Box 28"/>
          <p:cNvSpPr txBox="1">
            <a:spLocks noChangeArrowheads="1"/>
          </p:cNvSpPr>
          <p:nvPr/>
        </p:nvSpPr>
        <p:spPr bwMode="auto">
          <a:xfrm>
            <a:off x="2027238" y="2182813"/>
            <a:ext cx="5683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mc</a:t>
            </a:r>
            <a:r>
              <a:rPr lang="en-US" altLang="en-US" i="1" baseline="-25000">
                <a:latin typeface="Times New Roman" panose="02020603050405020304" pitchFamily="18" charset="0"/>
              </a:rPr>
              <a:t>l</a:t>
            </a:r>
            <a:r>
              <a:rPr lang="en-US" altLang="en-US" i="1">
                <a:latin typeface="Symbol" panose="05050102010706020507" pitchFamily="18" charset="2"/>
              </a:rPr>
              <a:t>D</a:t>
            </a:r>
            <a:r>
              <a:rPr lang="en-US" altLang="en-US" i="1">
                <a:latin typeface="Times New Roman" panose="02020603050405020304" pitchFamily="18" charset="0"/>
              </a:rPr>
              <a:t>T</a:t>
            </a:r>
          </a:p>
        </p:txBody>
      </p:sp>
      <p:sp>
        <p:nvSpPr>
          <p:cNvPr id="29" name="Text Box 29"/>
          <p:cNvSpPr txBox="1">
            <a:spLocks noChangeArrowheads="1"/>
          </p:cNvSpPr>
          <p:nvPr/>
        </p:nvSpPr>
        <p:spPr bwMode="auto">
          <a:xfrm>
            <a:off x="2743200" y="2211388"/>
            <a:ext cx="3857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i="1">
                <a:latin typeface="Times New Roman" panose="02020603050405020304" pitchFamily="18" charset="0"/>
              </a:rPr>
              <a:t>mL</a:t>
            </a:r>
            <a:r>
              <a:rPr lang="en-US" altLang="en-US" sz="1000" i="1" baseline="-25000">
                <a:latin typeface="Times New Roman" panose="02020603050405020304" pitchFamily="18" charset="0"/>
              </a:rPr>
              <a:t>v</a:t>
            </a:r>
          </a:p>
        </p:txBody>
      </p:sp>
      <p:sp>
        <p:nvSpPr>
          <p:cNvPr id="30" name="Text Box 30"/>
          <p:cNvSpPr txBox="1">
            <a:spLocks noChangeArrowheads="1"/>
          </p:cNvSpPr>
          <p:nvPr/>
        </p:nvSpPr>
        <p:spPr bwMode="auto">
          <a:xfrm>
            <a:off x="3505200" y="2182813"/>
            <a:ext cx="590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latin typeface="Times New Roman" panose="02020603050405020304" pitchFamily="18" charset="0"/>
              </a:rPr>
              <a:t>mc</a:t>
            </a:r>
            <a:r>
              <a:rPr lang="en-US" altLang="en-US" i="1" baseline="-25000">
                <a:latin typeface="Times New Roman" panose="02020603050405020304" pitchFamily="18" charset="0"/>
              </a:rPr>
              <a:t>g</a:t>
            </a:r>
            <a:r>
              <a:rPr lang="en-US" altLang="en-US" i="1">
                <a:latin typeface="Symbol" panose="05050102010706020507" pitchFamily="18" charset="2"/>
              </a:rPr>
              <a:t>D</a:t>
            </a:r>
            <a:r>
              <a:rPr lang="en-US" altLang="en-US" i="1">
                <a:latin typeface="Times New Roman" panose="02020603050405020304" pitchFamily="18" charset="0"/>
              </a:rPr>
              <a:t>T</a:t>
            </a:r>
          </a:p>
        </p:txBody>
      </p:sp>
      <p:sp>
        <p:nvSpPr>
          <p:cNvPr id="31" name="Text Box 31"/>
          <p:cNvSpPr txBox="1">
            <a:spLocks noChangeArrowheads="1"/>
          </p:cNvSpPr>
          <p:nvPr/>
        </p:nvSpPr>
        <p:spPr bwMode="auto">
          <a:xfrm>
            <a:off x="1014413" y="144463"/>
            <a:ext cx="2716212"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a:t>Simple model for heating a substance at a constant rate</a:t>
            </a:r>
          </a:p>
        </p:txBody>
      </p:sp>
    </p:spTree>
    <p:extLst>
      <p:ext uri="{BB962C8B-B14F-4D97-AF65-F5344CB8AC3E}">
        <p14:creationId xmlns:p14="http://schemas.microsoft.com/office/powerpoint/2010/main" val="3930392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lightningbridge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129" y="356426"/>
            <a:ext cx="1557338" cy="10781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torm_syd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041" y="2223548"/>
            <a:ext cx="1557338" cy="898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lightningbridgetop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07" y="358045"/>
            <a:ext cx="1601788"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36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Image result for images latent heat">
            <a:extLst>
              <a:ext uri="{FF2B5EF4-FFF2-40B4-BE49-F238E27FC236}">
                <a16:creationId xmlns:a16="http://schemas.microsoft.com/office/drawing/2014/main" id="{63D92BED-001C-4445-8604-F13DEB3D5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5" t="7132" r="3969" b="6348"/>
          <a:stretch/>
        </p:blipFill>
        <p:spPr bwMode="auto">
          <a:xfrm>
            <a:off x="142241" y="865632"/>
            <a:ext cx="4616704" cy="2271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BDA6CFFE-1EAF-4D2D-9E92-E044ED75ADD1}"/>
              </a:ext>
            </a:extLst>
          </p:cNvPr>
          <p:cNvGraphicFramePr>
            <a:graphicFrameLocks noChangeAspect="1"/>
          </p:cNvGraphicFramePr>
          <p:nvPr>
            <p:extLst>
              <p:ext uri="{D42A27DB-BD31-4B8C-83A1-F6EECF244321}">
                <p14:modId xmlns:p14="http://schemas.microsoft.com/office/powerpoint/2010/main" val="136597380"/>
              </p:ext>
            </p:extLst>
          </p:nvPr>
        </p:nvGraphicFramePr>
        <p:xfrm>
          <a:off x="959041" y="1637484"/>
          <a:ext cx="1121727" cy="218113"/>
        </p:xfrm>
        <a:graphic>
          <a:graphicData uri="http://schemas.openxmlformats.org/presentationml/2006/ole">
            <mc:AlternateContent xmlns:mc="http://schemas.openxmlformats.org/markup-compatibility/2006">
              <mc:Choice xmlns:v="urn:schemas-microsoft-com:vml" Requires="v">
                <p:oleObj spid="_x0000_s75781" name="Equation" r:id="rId4" imgW="1714086" imgH="333322" progId="Equation.DSMT4">
                  <p:embed/>
                </p:oleObj>
              </mc:Choice>
              <mc:Fallback>
                <p:oleObj name="Equation" r:id="rId4" imgW="1714086" imgH="333322" progId="Equation.DSMT4">
                  <p:embed/>
                  <p:pic>
                    <p:nvPicPr>
                      <p:cNvPr id="0" name=""/>
                      <p:cNvPicPr/>
                      <p:nvPr/>
                    </p:nvPicPr>
                    <p:blipFill>
                      <a:blip r:embed="rId5"/>
                      <a:stretch>
                        <a:fillRect/>
                      </a:stretch>
                    </p:blipFill>
                    <p:spPr>
                      <a:xfrm>
                        <a:off x="959041" y="1637484"/>
                        <a:ext cx="1121727" cy="218113"/>
                      </a:xfrm>
                      <a:prstGeom prst="rect">
                        <a:avLst/>
                      </a:prstGeom>
                      <a:solidFill>
                        <a:schemeClr val="accent2">
                          <a:lumMod val="20000"/>
                          <a:lumOff val="80000"/>
                        </a:schemeClr>
                      </a:solidFill>
                    </p:spPr>
                  </p:pic>
                </p:oleObj>
              </mc:Fallback>
            </mc:AlternateContent>
          </a:graphicData>
        </a:graphic>
      </p:graphicFrame>
      <p:graphicFrame>
        <p:nvGraphicFramePr>
          <p:cNvPr id="5" name="Object 4">
            <a:extLst>
              <a:ext uri="{FF2B5EF4-FFF2-40B4-BE49-F238E27FC236}">
                <a16:creationId xmlns:a16="http://schemas.microsoft.com/office/drawing/2014/main" id="{F1702041-A3C3-4BB2-977D-F6082140CB03}"/>
              </a:ext>
            </a:extLst>
          </p:cNvPr>
          <p:cNvGraphicFramePr>
            <a:graphicFrameLocks noChangeAspect="1"/>
          </p:cNvGraphicFramePr>
          <p:nvPr>
            <p:extLst>
              <p:ext uri="{D42A27DB-BD31-4B8C-83A1-F6EECF244321}">
                <p14:modId xmlns:p14="http://schemas.microsoft.com/office/powerpoint/2010/main" val="400514838"/>
              </p:ext>
            </p:extLst>
          </p:nvPr>
        </p:nvGraphicFramePr>
        <p:xfrm>
          <a:off x="2756027" y="1646146"/>
          <a:ext cx="1023493" cy="182971"/>
        </p:xfrm>
        <a:graphic>
          <a:graphicData uri="http://schemas.openxmlformats.org/presentationml/2006/ole">
            <mc:AlternateContent xmlns:mc="http://schemas.openxmlformats.org/markup-compatibility/2006">
              <mc:Choice xmlns:v="urn:schemas-microsoft-com:vml" Requires="v">
                <p:oleObj spid="_x0000_s75782" name="Equation" r:id="rId6" imgW="1704369" imgH="304886" progId="Equation.DSMT4">
                  <p:embed/>
                </p:oleObj>
              </mc:Choice>
              <mc:Fallback>
                <p:oleObj name="Equation" r:id="rId6" imgW="1704369" imgH="304886" progId="Equation.DSMT4">
                  <p:embed/>
                  <p:pic>
                    <p:nvPicPr>
                      <p:cNvPr id="0" name=""/>
                      <p:cNvPicPr/>
                      <p:nvPr/>
                    </p:nvPicPr>
                    <p:blipFill>
                      <a:blip r:embed="rId7"/>
                      <a:stretch>
                        <a:fillRect/>
                      </a:stretch>
                    </p:blipFill>
                    <p:spPr>
                      <a:xfrm>
                        <a:off x="2756027" y="1646146"/>
                        <a:ext cx="1023493" cy="182971"/>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3170466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auto">
          <a:xfrm>
            <a:off x="976376" y="1073785"/>
            <a:ext cx="1012825" cy="665163"/>
          </a:xfrm>
          <a:prstGeom prst="can">
            <a:avLst>
              <a:gd name="adj" fmla="val 35324"/>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6"/>
          <p:cNvSpPr>
            <a:spLocks noChangeShapeType="1"/>
          </p:cNvSpPr>
          <p:nvPr/>
        </p:nvSpPr>
        <p:spPr bwMode="auto">
          <a:xfrm>
            <a:off x="2087690" y="1218184"/>
            <a:ext cx="0" cy="439738"/>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7"/>
          <p:cNvSpPr txBox="1">
            <a:spLocks noChangeArrowheads="1"/>
          </p:cNvSpPr>
          <p:nvPr/>
        </p:nvSpPr>
        <p:spPr bwMode="auto">
          <a:xfrm>
            <a:off x="2113344" y="1222693"/>
            <a:ext cx="260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latin typeface="Times New Roman" panose="02020603050405020304" pitchFamily="18" charset="0"/>
              </a:rPr>
              <a:t>h</a:t>
            </a:r>
          </a:p>
        </p:txBody>
      </p:sp>
      <p:sp>
        <p:nvSpPr>
          <p:cNvPr id="7" name="Line 8"/>
          <p:cNvSpPr>
            <a:spLocks noChangeShapeType="1"/>
          </p:cNvSpPr>
          <p:nvPr/>
        </p:nvSpPr>
        <p:spPr bwMode="auto">
          <a:xfrm flipV="1">
            <a:off x="1484376" y="1085088"/>
            <a:ext cx="202184" cy="118872"/>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9"/>
          <p:cNvSpPr txBox="1">
            <a:spLocks noChangeArrowheads="1"/>
          </p:cNvSpPr>
          <p:nvPr/>
        </p:nvSpPr>
        <p:spPr bwMode="auto">
          <a:xfrm>
            <a:off x="1304354" y="944436"/>
            <a:ext cx="242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dirty="0">
                <a:latin typeface="Times New Roman" panose="02020603050405020304" pitchFamily="18" charset="0"/>
              </a:rPr>
              <a:t>r</a:t>
            </a:r>
          </a:p>
        </p:txBody>
      </p:sp>
    </p:spTree>
    <p:extLst>
      <p:ext uri="{BB962C8B-B14F-4D97-AF65-F5344CB8AC3E}">
        <p14:creationId xmlns:p14="http://schemas.microsoft.com/office/powerpoint/2010/main" val="26142034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Image result for image cooling by evapo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97" y="251968"/>
            <a:ext cx="2940744" cy="1414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112" y="191008"/>
            <a:ext cx="1434592" cy="105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5056" y="1652016"/>
            <a:ext cx="1434592" cy="105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239776" y="1072896"/>
            <a:ext cx="1739392" cy="105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91744" y="1320800"/>
            <a:ext cx="1715008" cy="861774"/>
          </a:xfrm>
          <a:prstGeom prst="rect">
            <a:avLst/>
          </a:prstGeom>
          <a:solidFill>
            <a:schemeClr val="bg1"/>
          </a:solidFill>
        </p:spPr>
        <p:txBody>
          <a:bodyPr wrap="square" rtlCol="0">
            <a:spAutoFit/>
          </a:bodyPr>
          <a:lstStyle/>
          <a:p>
            <a:r>
              <a:rPr lang="en-AU" sz="1000" dirty="0"/>
              <a:t>The human body has an internal physiological self-cooling mechanism. the brain instructs the body to sweat to keep cooler.</a:t>
            </a:r>
            <a:endParaRPr lang="en-US" sz="1000" dirty="0"/>
          </a:p>
        </p:txBody>
      </p:sp>
    </p:spTree>
    <p:extLst>
      <p:ext uri="{BB962C8B-B14F-4D97-AF65-F5344CB8AC3E}">
        <p14:creationId xmlns:p14="http://schemas.microsoft.com/office/powerpoint/2010/main" val="3811293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75" name="Picture 79" descr="Image result for images convection curr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64" y="430784"/>
            <a:ext cx="3901445" cy="158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20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7" name="Rectangle 716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1682" name="Picture 2" descr="Image result for image cooling by evaporation"/>
          <p:cNvPicPr>
            <a:picLocks noChangeAspect="1" noChangeArrowheads="1"/>
          </p:cNvPicPr>
          <p:nvPr/>
        </p:nvPicPr>
        <p:blipFill rotWithShape="1">
          <a:blip r:embed="rId2">
            <a:extLst>
              <a:ext uri="{28A0092B-C50C-407E-A947-70E740481C1C}">
                <a14:useLocalDpi xmlns:a14="http://schemas.microsoft.com/office/drawing/2010/main" val="0"/>
              </a:ext>
            </a:extLst>
          </a:blip>
          <a:srcRect l="9639" r="4618" b="2"/>
          <a:stretch/>
        </p:blipFill>
        <p:spPr bwMode="auto">
          <a:xfrm>
            <a:off x="608241" y="271445"/>
            <a:ext cx="1295035" cy="925084"/>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Image result for image cooling by eva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435" y="1476875"/>
            <a:ext cx="3372878" cy="127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79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mage result for damage to skin by scolding by steam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71" y="620918"/>
            <a:ext cx="491617" cy="69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26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Thermodynamics">
            <a:extLst>
              <a:ext uri="{FF2B5EF4-FFF2-40B4-BE49-F238E27FC236}">
                <a16:creationId xmlns:a16="http://schemas.microsoft.com/office/drawing/2014/main" id="{6E8CE456-6C9E-4D3D-9D87-B158A805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28" y="471890"/>
            <a:ext cx="2386457" cy="23279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BAC167A-139A-4B03-938E-D098922C5F99}"/>
              </a:ext>
            </a:extLst>
          </p:cNvPr>
          <p:cNvSpPr/>
          <p:nvPr/>
        </p:nvSpPr>
        <p:spPr>
          <a:xfrm>
            <a:off x="764032" y="560832"/>
            <a:ext cx="914400" cy="2438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D6C598-6671-43C9-9ED9-AC75943ABCF3}"/>
              </a:ext>
            </a:extLst>
          </p:cNvPr>
          <p:cNvSpPr txBox="1"/>
          <p:nvPr/>
        </p:nvSpPr>
        <p:spPr>
          <a:xfrm>
            <a:off x="735584" y="414528"/>
            <a:ext cx="1198880" cy="600164"/>
          </a:xfrm>
          <a:prstGeom prst="rect">
            <a:avLst/>
          </a:prstGeom>
          <a:noFill/>
        </p:spPr>
        <p:txBody>
          <a:bodyPr wrap="square" rtlCol="0">
            <a:spAutoFit/>
          </a:bodyPr>
          <a:lstStyle/>
          <a:p>
            <a:r>
              <a:rPr lang="en-AU" sz="1100" dirty="0"/>
              <a:t>close the window you’re letting in the cold</a:t>
            </a:r>
            <a:endParaRPr lang="en-US" sz="1100" dirty="0"/>
          </a:p>
        </p:txBody>
      </p:sp>
      <p:sp>
        <p:nvSpPr>
          <p:cNvPr id="6" name="Freeform: Shape 5">
            <a:extLst>
              <a:ext uri="{FF2B5EF4-FFF2-40B4-BE49-F238E27FC236}">
                <a16:creationId xmlns:a16="http://schemas.microsoft.com/office/drawing/2014/main" id="{9B2BD4D8-641C-4060-9E19-712ADF9E6717}"/>
              </a:ext>
            </a:extLst>
          </p:cNvPr>
          <p:cNvSpPr/>
          <p:nvPr/>
        </p:nvSpPr>
        <p:spPr>
          <a:xfrm>
            <a:off x="1881632" y="581152"/>
            <a:ext cx="1105408" cy="284480"/>
          </a:xfrm>
          <a:custGeom>
            <a:avLst/>
            <a:gdLst>
              <a:gd name="connsiteX0" fmla="*/ 69088 w 1105408"/>
              <a:gd name="connsiteY0" fmla="*/ 0 h 284480"/>
              <a:gd name="connsiteX1" fmla="*/ 1048512 w 1105408"/>
              <a:gd name="connsiteY1" fmla="*/ 16256 h 284480"/>
              <a:gd name="connsiteX2" fmla="*/ 1105408 w 1105408"/>
              <a:gd name="connsiteY2" fmla="*/ 235712 h 284480"/>
              <a:gd name="connsiteX3" fmla="*/ 1064768 w 1105408"/>
              <a:gd name="connsiteY3" fmla="*/ 268224 h 284480"/>
              <a:gd name="connsiteX4" fmla="*/ 109728 w 1105408"/>
              <a:gd name="connsiteY4" fmla="*/ 284480 h 284480"/>
              <a:gd name="connsiteX5" fmla="*/ 0 w 1105408"/>
              <a:gd name="connsiteY5" fmla="*/ 203200 h 284480"/>
              <a:gd name="connsiteX6" fmla="*/ 69088 w 1105408"/>
              <a:gd name="connsiteY6" fmla="*/ 0 h 28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408" h="284480">
                <a:moveTo>
                  <a:pt x="69088" y="0"/>
                </a:moveTo>
                <a:lnTo>
                  <a:pt x="1048512" y="16256"/>
                </a:lnTo>
                <a:lnTo>
                  <a:pt x="1105408" y="235712"/>
                </a:lnTo>
                <a:lnTo>
                  <a:pt x="1064768" y="268224"/>
                </a:lnTo>
                <a:lnTo>
                  <a:pt x="109728" y="284480"/>
                </a:lnTo>
                <a:lnTo>
                  <a:pt x="0" y="203200"/>
                </a:lnTo>
                <a:lnTo>
                  <a:pt x="69088"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F8256D-676F-4EE0-92BC-B92A55C7F3FB}"/>
              </a:ext>
            </a:extLst>
          </p:cNvPr>
          <p:cNvSpPr txBox="1"/>
          <p:nvPr/>
        </p:nvSpPr>
        <p:spPr>
          <a:xfrm>
            <a:off x="1812544" y="479552"/>
            <a:ext cx="1210588" cy="430887"/>
          </a:xfrm>
          <a:prstGeom prst="rect">
            <a:avLst/>
          </a:prstGeom>
          <a:noFill/>
        </p:spPr>
        <p:txBody>
          <a:bodyPr wrap="none" rtlCol="0">
            <a:spAutoFit/>
          </a:bodyPr>
          <a:lstStyle/>
          <a:p>
            <a:r>
              <a:rPr lang="en-AU" sz="1100" dirty="0"/>
              <a:t>Thermodynamics:</a:t>
            </a:r>
          </a:p>
          <a:p>
            <a:r>
              <a:rPr lang="en-AU" sz="1100" dirty="0"/>
              <a:t>The heat goes out</a:t>
            </a:r>
            <a:endParaRPr lang="en-US" sz="1100" dirty="0"/>
          </a:p>
        </p:txBody>
      </p:sp>
    </p:spTree>
    <p:extLst>
      <p:ext uri="{BB962C8B-B14F-4D97-AF65-F5344CB8AC3E}">
        <p14:creationId xmlns:p14="http://schemas.microsoft.com/office/powerpoint/2010/main" val="3268117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19190</TotalTime>
  <Words>2200</Words>
  <Application>Microsoft Office PowerPoint</Application>
  <PresentationFormat>Custom</PresentationFormat>
  <Paragraphs>432</Paragraphs>
  <Slides>92</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92</vt:i4>
      </vt:variant>
    </vt:vector>
  </HeadingPairs>
  <TitlesOfParts>
    <vt:vector size="106" baseType="lpstr">
      <vt:lpstr>Arial</vt:lpstr>
      <vt:lpstr>Baskerville Old Face</vt:lpstr>
      <vt:lpstr>Bradley Hand ITC</vt:lpstr>
      <vt:lpstr>Calibri</vt:lpstr>
      <vt:lpstr>Calibri Light</vt:lpstr>
      <vt:lpstr>Cambria Math</vt:lpstr>
      <vt:lpstr>Chiller</vt:lpstr>
      <vt:lpstr>Symbol</vt:lpstr>
      <vt:lpstr>Times New Roman</vt:lpstr>
      <vt:lpstr>Wingdings 2</vt:lpstr>
      <vt:lpstr>Office Theme</vt:lpstr>
      <vt:lpstr>Equation</vt:lpstr>
      <vt:lpstr>Formel</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297</cp:revision>
  <dcterms:created xsi:type="dcterms:W3CDTF">2017-02-27T21:13:51Z</dcterms:created>
  <dcterms:modified xsi:type="dcterms:W3CDTF">2017-12-27T09:25:13Z</dcterms:modified>
</cp:coreProperties>
</file>